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7" r:id="rId2"/>
    <p:sldId id="274" r:id="rId3"/>
    <p:sldId id="258" r:id="rId4"/>
    <p:sldId id="275" r:id="rId5"/>
    <p:sldId id="276" r:id="rId6"/>
    <p:sldId id="259" r:id="rId7"/>
    <p:sldId id="266" r:id="rId8"/>
    <p:sldId id="277" r:id="rId9"/>
    <p:sldId id="26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1" r:id="rId23"/>
    <p:sldId id="290" r:id="rId24"/>
    <p:sldId id="293" r:id="rId25"/>
    <p:sldId id="308" r:id="rId26"/>
    <p:sldId id="294" r:id="rId27"/>
    <p:sldId id="296" r:id="rId28"/>
    <p:sldId id="311" r:id="rId29"/>
    <p:sldId id="298" r:id="rId30"/>
    <p:sldId id="299" r:id="rId31"/>
    <p:sldId id="300" r:id="rId32"/>
    <p:sldId id="301" r:id="rId33"/>
    <p:sldId id="302" r:id="rId34"/>
    <p:sldId id="303" r:id="rId35"/>
    <p:sldId id="304" r:id="rId36"/>
    <p:sldId id="305" r:id="rId37"/>
    <p:sldId id="306" r:id="rId38"/>
    <p:sldId id="307" r:id="rId39"/>
    <p:sldId id="309" r:id="rId40"/>
    <p:sldId id="310" r:id="rId41"/>
    <p:sldId id="2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12EDE-2059-8F41-88B9-3C3D4F0FE906}" v="207" dt="2025-04-02T16:47:30.215"/>
    <p1510:client id="{BFA0A512-AC6F-F646-826A-471519E5D773}" v="696" dt="2025-04-02T16:22:0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urses.devopsdirective.com/kubernetes-beginner-to-pro/lessons/01-history-and-motivation/01-main#2010s-virtualized-deployment-er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a:t>
            </a:fld>
            <a:endParaRPr lang="en-US"/>
          </a:p>
        </p:txBody>
      </p:sp>
    </p:spTree>
    <p:extLst>
      <p:ext uri="{BB962C8B-B14F-4D97-AF65-F5344CB8AC3E}">
        <p14:creationId xmlns:p14="http://schemas.microsoft.com/office/powerpoint/2010/main" val="3029055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communicate with each other using a service so express app will have a database endpoint let's say called ‘</a:t>
            </a:r>
            <a:r>
              <a:rPr lang="en-US" err="1"/>
              <a:t>mongodb</a:t>
            </a:r>
            <a:r>
              <a:rPr lang="en-US"/>
              <a:t>-service’ that it uses to communicate with the database. But where do you configure usually this database URL or endpoint? Usually, you would do it in application properties file or as some kind of external environmental variable. It is usually it's inside of the built image of the application.</a:t>
            </a:r>
          </a:p>
          <a:p>
            <a:endParaRPr lang="en-US"/>
          </a:p>
          <a:p>
            <a:r>
              <a:rPr lang="en-US"/>
              <a:t>For example, if the endpoint of the service or service name in this case changed to ‘</a:t>
            </a:r>
            <a:r>
              <a:rPr lang="en-US" err="1"/>
              <a:t>mongodb</a:t>
            </a:r>
            <a:r>
              <a:rPr lang="en-US"/>
              <a:t>’ you would have to adjust that URL in the application so you'd have to rebuild the application with a new version and you must push it to the repository and now you'll have to pull that new image in your pod and restart the whole thing. It is a little bit tedious for a small change like a database URL.</a:t>
            </a:r>
          </a:p>
          <a:p>
            <a:endParaRPr lang="en-US"/>
          </a:p>
          <a:p>
            <a:r>
              <a:rPr lang="en-US"/>
              <a:t>so for that purpose k8 has a component called </a:t>
            </a:r>
            <a:r>
              <a:rPr lang="en-US" err="1"/>
              <a:t>configmap</a:t>
            </a:r>
            <a:r>
              <a:rPr lang="en-US"/>
              <a:t> so what it does is it's basically your external configuration to your application. </a:t>
            </a:r>
            <a:r>
              <a:rPr lang="en-US" err="1"/>
              <a:t>ConfigMap</a:t>
            </a:r>
            <a:r>
              <a:rPr lang="en-US"/>
              <a:t> contains the configuration data like URLs of a database or some other services that you use and in </a:t>
            </a:r>
            <a:r>
              <a:rPr lang="en-US" err="1"/>
              <a:t>kubernetes</a:t>
            </a:r>
            <a:r>
              <a:rPr lang="en-US"/>
              <a:t> you just connect it to the Pod so that pod actually gets the data that </a:t>
            </a:r>
            <a:r>
              <a:rPr lang="en-US" err="1"/>
              <a:t>configmap</a:t>
            </a:r>
            <a:r>
              <a:rPr lang="en-US"/>
              <a:t> contains and now if you change the name of the service or the endpoint of the service you just adjust the config map and that's it you don't have to build a new image and have to go through this whole cycle.</a:t>
            </a:r>
          </a:p>
          <a:p>
            <a:endParaRPr lang="en-US"/>
          </a:p>
          <a:p>
            <a:r>
              <a:rPr lang="en-US"/>
              <a:t>Part of the external configuration can also be database username and password. They may also change in the application deployment process but putting a password or other credentials in a config map in a plain text format would be insecure even though it's an external configuration.</a:t>
            </a:r>
          </a:p>
          <a:p>
            <a:r>
              <a:rPr lang="en-US"/>
              <a:t>So for this purpose k8 has another component called </a:t>
            </a:r>
            <a:r>
              <a:rPr lang="en-US" b="1"/>
              <a:t>secret. </a:t>
            </a:r>
            <a:r>
              <a:rPr lang="en-US"/>
              <a:t>It is just like config map but the difference is that it is used to store secret data credential. They are not stored in a plain text format, but in base 64 encoded format. </a:t>
            </a:r>
          </a:p>
          <a:p>
            <a:r>
              <a:rPr lang="en-US"/>
              <a:t>So secret would contain things like credentials, passwords certificates things that you don't want other people to have access.</a:t>
            </a:r>
          </a:p>
          <a:p>
            <a:endParaRPr lang="en-US"/>
          </a:p>
          <a:p>
            <a:r>
              <a:rPr lang="en-US"/>
              <a:t>You can connect the secret as you would connect a </a:t>
            </a:r>
            <a:r>
              <a:rPr lang="en-US" err="1"/>
              <a:t>configmap</a:t>
            </a:r>
            <a:r>
              <a:rPr lang="en-US"/>
              <a:t> to your pod.</a:t>
            </a:r>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13</a:t>
            </a:fld>
            <a:endParaRPr lang="en-US"/>
          </a:p>
        </p:txBody>
      </p:sp>
    </p:spTree>
    <p:extLst>
      <p:ext uri="{BB962C8B-B14F-4D97-AF65-F5344CB8AC3E}">
        <p14:creationId xmlns:p14="http://schemas.microsoft.com/office/powerpoint/2010/main" val="1391643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6921-BDC0-8C65-1465-8940D3196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9B1FB-BF45-23B6-00C2-C855894F0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A19C-85B2-EA96-DC22-1FAEF06DC91C}"/>
              </a:ext>
            </a:extLst>
          </p:cNvPr>
          <p:cNvSpPr>
            <a:spLocks noGrp="1"/>
          </p:cNvSpPr>
          <p:nvPr>
            <p:ph type="body" idx="1"/>
          </p:nvPr>
        </p:nvSpPr>
        <p:spPr/>
        <p:txBody>
          <a:bodyPr/>
          <a:lstStyle/>
          <a:p>
            <a:r>
              <a:rPr lang="en-US" b="1"/>
              <a:t>1. Why Do We Need Volumes?</a:t>
            </a:r>
            <a:endParaRPr lang="en-US"/>
          </a:p>
          <a:p>
            <a:r>
              <a:rPr lang="en-US"/>
              <a:t>• By default, if a pod restarts, all data inside its container is lost.</a:t>
            </a:r>
          </a:p>
          <a:p>
            <a:r>
              <a:rPr lang="en-US"/>
              <a:t>• This is a major issue for applications that </a:t>
            </a:r>
            <a:r>
              <a:rPr lang="en-US" b="1"/>
              <a:t>store data</a:t>
            </a:r>
            <a:r>
              <a:rPr lang="en-US"/>
              <a:t>, like databases or logs.</a:t>
            </a:r>
          </a:p>
          <a:p>
            <a:r>
              <a:rPr lang="en-US"/>
              <a:t>• Kubernetes Volumes solve this by </a:t>
            </a:r>
            <a:r>
              <a:rPr lang="en-US" b="1"/>
              <a:t>decoupling storage from containers</a:t>
            </a:r>
            <a:r>
              <a:rPr lang="en-US"/>
              <a:t>.</a:t>
            </a:r>
          </a:p>
          <a:p>
            <a:br>
              <a:rPr lang="en-US"/>
            </a:br>
            <a:endParaRPr lang="en-US"/>
          </a:p>
          <a:p>
            <a:r>
              <a:rPr lang="en-US" b="1"/>
              <a:t>2. How Kubernetes Volumes Work</a:t>
            </a:r>
            <a:endParaRPr lang="en-US"/>
          </a:p>
          <a:p>
            <a:r>
              <a:rPr lang="en-US"/>
              <a:t>• Kubernetes </a:t>
            </a:r>
            <a:r>
              <a:rPr lang="en-US" b="1"/>
              <a:t>mounts a physical storage drive</a:t>
            </a:r>
            <a:r>
              <a:rPr lang="en-US"/>
              <a:t> onto a pod.</a:t>
            </a:r>
          </a:p>
          <a:p>
            <a:r>
              <a:rPr lang="en-US"/>
              <a:t>• Storage can be </a:t>
            </a:r>
            <a:r>
              <a:rPr lang="en-US" b="1"/>
              <a:t>local</a:t>
            </a:r>
            <a:r>
              <a:rPr lang="en-US"/>
              <a:t> (on the same machine as the pod) or </a:t>
            </a:r>
            <a:r>
              <a:rPr lang="en-US" b="1"/>
              <a:t>remote</a:t>
            </a:r>
            <a:r>
              <a:rPr lang="en-US"/>
              <a:t> (on cloud storage or a dedicated server).</a:t>
            </a:r>
          </a:p>
          <a:p>
            <a:r>
              <a:rPr lang="en-US"/>
              <a:t>• This ensures that </a:t>
            </a:r>
            <a:r>
              <a:rPr lang="en-US" b="1"/>
              <a:t>even if a pod crashes or restarts, data remains intact</a:t>
            </a:r>
            <a:r>
              <a:rPr lang="en-US"/>
              <a:t>.</a:t>
            </a:r>
          </a:p>
          <a:p>
            <a:br>
              <a:rPr lang="en-US"/>
            </a:br>
            <a:endParaRPr lang="en-US"/>
          </a:p>
          <a:p>
            <a:r>
              <a:rPr lang="en-US" b="1"/>
              <a:t>3 Key Takeaways</a:t>
            </a:r>
            <a:endParaRPr lang="en-US"/>
          </a:p>
          <a:p>
            <a:r>
              <a:rPr lang="en-US"/>
              <a:t>• Kubernetes itself </a:t>
            </a:r>
            <a:r>
              <a:rPr lang="en-US" b="1"/>
              <a:t>does not manage persistent data - </a:t>
            </a:r>
            <a:r>
              <a:rPr lang="en-US"/>
              <a:t>this is the user’s responsibility.</a:t>
            </a:r>
          </a:p>
          <a:p>
            <a:r>
              <a:rPr lang="en-US"/>
              <a:t>• Choosing between local and remote storage depends on </a:t>
            </a:r>
            <a:r>
              <a:rPr lang="en-US" b="1"/>
              <a:t>availability, scalability, and backup needs</a:t>
            </a:r>
            <a:r>
              <a:rPr lang="en-US"/>
              <a:t>.</a:t>
            </a:r>
          </a:p>
          <a:p>
            <a:r>
              <a:rPr lang="en-US"/>
              <a:t>• Kubernetes Volumes </a:t>
            </a:r>
            <a:r>
              <a:rPr lang="en-US" b="1"/>
              <a:t>prevent data loss and enable fault tolerance</a:t>
            </a:r>
            <a:r>
              <a:rPr lang="en-US"/>
              <a:t> in applications.</a:t>
            </a:r>
            <a:br>
              <a:rPr lang="en-US"/>
            </a:br>
            <a:br>
              <a:rPr lang="en-US"/>
            </a:br>
            <a:r>
              <a:rPr lang="en-US" b="1"/>
              <a:t>Problem: What happens if a Pod crashes?</a:t>
            </a:r>
          </a:p>
          <a:p>
            <a:pPr marL="171450" indent="-171450">
              <a:buFont typeface="Arial" panose="020B0604020202020204" pitchFamily="34" charset="0"/>
              <a:buChar char="•"/>
            </a:pPr>
            <a:r>
              <a:rPr lang="en-US"/>
              <a:t>Right now, our application is running inside a </a:t>
            </a:r>
            <a:r>
              <a:rPr lang="en-US" b="1"/>
              <a:t>single Pod</a:t>
            </a:r>
            <a:r>
              <a:rPr lang="en-US"/>
              <a:t>. But what if that Pod </a:t>
            </a:r>
            <a:r>
              <a:rPr lang="en-US" b="1"/>
              <a:t>crashes</a:t>
            </a:r>
            <a:r>
              <a:rPr lang="en-US"/>
              <a:t> or we </a:t>
            </a:r>
            <a:r>
              <a:rPr lang="en-US" b="1"/>
              <a:t>restart it</a:t>
            </a:r>
            <a:r>
              <a:rPr lang="en-US"/>
              <a:t> due to an update?</a:t>
            </a:r>
          </a:p>
          <a:p>
            <a:pPr marL="171450" indent="-171450">
              <a:buFont typeface="Arial" panose="020B0604020202020204" pitchFamily="34" charset="0"/>
              <a:buChar char="•"/>
            </a:pPr>
            <a:r>
              <a:rPr lang="en-US"/>
              <a:t>The application would experience </a:t>
            </a:r>
            <a:r>
              <a:rPr lang="en-US" b="1"/>
              <a:t>downtime</a:t>
            </a:r>
            <a:r>
              <a:rPr lang="en-US"/>
              <a:t>, meaning users wouldn’t be able to access it until a new Pod is created.</a:t>
            </a:r>
          </a:p>
          <a:p>
            <a:pPr marL="171450" indent="-171450">
              <a:buFont typeface="Arial" panose="020B0604020202020204" pitchFamily="34" charset="0"/>
              <a:buChar char="•"/>
            </a:pPr>
            <a:r>
              <a:rPr lang="en-US"/>
              <a:t> In production, this is unacceptable—we need a </a:t>
            </a:r>
            <a:r>
              <a:rPr lang="en-US" b="1"/>
              <a:t>solution that ensures high availability</a:t>
            </a:r>
            <a:r>
              <a:rPr lang="en-US"/>
              <a:t> and </a:t>
            </a:r>
            <a:r>
              <a:rPr lang="en-US" b="1"/>
              <a:t>zero downtime</a:t>
            </a:r>
            <a:r>
              <a:rPr lang="en-US"/>
              <a:t> when updating or restarting Pods.</a:t>
            </a:r>
          </a:p>
          <a:p>
            <a:endParaRPr lang="en-US"/>
          </a:p>
        </p:txBody>
      </p:sp>
      <p:sp>
        <p:nvSpPr>
          <p:cNvPr id="4" name="Slide Number Placeholder 3">
            <a:extLst>
              <a:ext uri="{FF2B5EF4-FFF2-40B4-BE49-F238E27FC236}">
                <a16:creationId xmlns:a16="http://schemas.microsoft.com/office/drawing/2014/main" id="{C1EF184F-959A-1308-DC83-48AC0DC1FBCF}"/>
              </a:ext>
            </a:extLst>
          </p:cNvPr>
          <p:cNvSpPr>
            <a:spLocks noGrp="1"/>
          </p:cNvSpPr>
          <p:nvPr>
            <p:ph type="sldNum" sz="quarter" idx="5"/>
          </p:nvPr>
        </p:nvSpPr>
        <p:spPr/>
        <p:txBody>
          <a:bodyPr/>
          <a:lstStyle/>
          <a:p>
            <a:fld id="{F52A25F9-16D3-E64A-8639-7B020C319E7B}" type="slidenum">
              <a:rPr lang="en-US" smtClean="0"/>
              <a:pPr/>
              <a:t>14</a:t>
            </a:fld>
            <a:endParaRPr lang="en-US"/>
          </a:p>
        </p:txBody>
      </p:sp>
    </p:spTree>
    <p:extLst>
      <p:ext uri="{BB962C8B-B14F-4D97-AF65-F5344CB8AC3E}">
        <p14:creationId xmlns:p14="http://schemas.microsoft.com/office/powerpoint/2010/main" val="361547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4392-7F18-A5A0-78C5-57CB2C21C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2747B-14CC-806C-B6DC-841348FBE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75838-295B-17A0-7009-1F3102757E7A}"/>
              </a:ext>
            </a:extLst>
          </p:cNvPr>
          <p:cNvSpPr>
            <a:spLocks noGrp="1"/>
          </p:cNvSpPr>
          <p:nvPr>
            <p:ph type="body" idx="1"/>
          </p:nvPr>
        </p:nvSpPr>
        <p:spPr/>
        <p:txBody>
          <a:bodyPr/>
          <a:lstStyle/>
          <a:p>
            <a:r>
              <a:rPr lang="en-US" b="1"/>
              <a:t>Problem: What happens if a Pod crashes?</a:t>
            </a:r>
          </a:p>
          <a:p>
            <a:pPr marL="171450" indent="-171450">
              <a:buFont typeface="Arial" panose="020B0604020202020204" pitchFamily="34" charset="0"/>
              <a:buChar char="•"/>
            </a:pPr>
            <a:r>
              <a:rPr lang="en-US"/>
              <a:t>Right now, our application is running inside a </a:t>
            </a:r>
            <a:r>
              <a:rPr lang="en-US" b="1"/>
              <a:t>single Pod</a:t>
            </a:r>
            <a:r>
              <a:rPr lang="en-US"/>
              <a:t>. But what if that Pod </a:t>
            </a:r>
            <a:r>
              <a:rPr lang="en-US" b="1"/>
              <a:t>crashes</a:t>
            </a:r>
            <a:r>
              <a:rPr lang="en-US"/>
              <a:t> or we </a:t>
            </a:r>
            <a:r>
              <a:rPr lang="en-US" b="1"/>
              <a:t>restart it</a:t>
            </a:r>
            <a:r>
              <a:rPr lang="en-US"/>
              <a:t> due to an update?</a:t>
            </a:r>
          </a:p>
          <a:p>
            <a:pPr marL="171450" indent="-171450">
              <a:buFont typeface="Arial" panose="020B0604020202020204" pitchFamily="34" charset="0"/>
              <a:buChar char="•"/>
            </a:pPr>
            <a:r>
              <a:rPr lang="en-US"/>
              <a:t>The application would experience </a:t>
            </a:r>
            <a:r>
              <a:rPr lang="en-US" b="1"/>
              <a:t>downtime</a:t>
            </a:r>
            <a:r>
              <a:rPr lang="en-US"/>
              <a:t>, meaning users wouldn’t be able to access it until a new Pod is created.</a:t>
            </a:r>
          </a:p>
          <a:p>
            <a:pPr marL="171450" indent="-171450">
              <a:buFont typeface="Arial" panose="020B0604020202020204" pitchFamily="34" charset="0"/>
              <a:buChar char="•"/>
            </a:pPr>
            <a:r>
              <a:rPr lang="en-US"/>
              <a:t> In production, this is unacceptable—we need a </a:t>
            </a:r>
            <a:r>
              <a:rPr lang="en-US" b="1"/>
              <a:t>solution that ensures high availability</a:t>
            </a:r>
            <a:r>
              <a:rPr lang="en-US"/>
              <a:t> and </a:t>
            </a:r>
            <a:r>
              <a:rPr lang="en-US" b="1"/>
              <a:t>zero downtime</a:t>
            </a:r>
            <a:r>
              <a:rPr lang="en-US"/>
              <a:t> when updating or restarting Pods.</a:t>
            </a:r>
          </a:p>
          <a:p>
            <a:pPr marL="171450" indent="-171450">
              <a:buFont typeface="Arial" panose="020B0604020202020204" pitchFamily="34" charset="0"/>
              <a:buChar char="•"/>
            </a:pPr>
            <a:endParaRPr lang="en-US"/>
          </a:p>
          <a:p>
            <a:r>
              <a:rPr lang="en-US" b="1"/>
              <a:t>Solution: Deployments</a:t>
            </a:r>
          </a:p>
          <a:p>
            <a:pPr marL="171450" indent="-171450">
              <a:buFont typeface="Arial" panose="020B0604020202020204" pitchFamily="34" charset="0"/>
              <a:buChar char="•"/>
            </a:pPr>
            <a:r>
              <a:rPr lang="en-US"/>
              <a:t>Instead of manually creating and managing Pods, </a:t>
            </a:r>
            <a:r>
              <a:rPr lang="en-US" b="1"/>
              <a:t>we define a Deployment</a:t>
            </a:r>
            <a:r>
              <a:rPr lang="en-US"/>
              <a:t>—a </a:t>
            </a:r>
            <a:r>
              <a:rPr lang="en-US" b="1"/>
              <a:t>blueprint</a:t>
            </a:r>
            <a:r>
              <a:rPr lang="en-US"/>
              <a:t> for how many replicas of a Pod should run at all times.</a:t>
            </a:r>
          </a:p>
          <a:p>
            <a:pPr marL="171450" indent="-171450">
              <a:buFont typeface="Arial" panose="020B0604020202020204" pitchFamily="34" charset="0"/>
              <a:buChar char="•"/>
            </a:pPr>
            <a:r>
              <a:rPr lang="en-US"/>
              <a:t>Kubernetes then </a:t>
            </a:r>
            <a:r>
              <a:rPr lang="en-US" b="1"/>
              <a:t>automatically ensures</a:t>
            </a:r>
            <a:r>
              <a:rPr lang="en-US"/>
              <a:t> the specified number of Pods are always running.</a:t>
            </a:r>
          </a:p>
          <a:p>
            <a:pPr marL="171450" indent="-171450">
              <a:buFont typeface="Arial" panose="020B0604020202020204" pitchFamily="34" charset="0"/>
              <a:buChar char="•"/>
            </a:pPr>
            <a:r>
              <a:rPr lang="en-US"/>
              <a:t>If one Pod crashes, Kubernetes </a:t>
            </a:r>
            <a:r>
              <a:rPr lang="en-US" b="1"/>
              <a:t>creates a new one immediately</a:t>
            </a:r>
            <a:r>
              <a:rPr lang="en-US"/>
              <a:t>, avoiding downtime.</a:t>
            </a:r>
            <a:br>
              <a:rPr lang="en-US"/>
            </a:br>
            <a:endParaRPr lang="en-US"/>
          </a:p>
          <a:p>
            <a:r>
              <a:rPr lang="en-US" b="1"/>
              <a:t>How Deployments Help</a:t>
            </a:r>
          </a:p>
          <a:p>
            <a:pPr marL="171450" indent="-171450">
              <a:buFont typeface="Arial" panose="020B0604020202020204" pitchFamily="34" charset="0"/>
              <a:buChar char="•"/>
            </a:pPr>
            <a:r>
              <a:rPr lang="en-US"/>
              <a:t>We get </a:t>
            </a:r>
            <a:r>
              <a:rPr lang="en-US" b="1"/>
              <a:t>automatic scaling</a:t>
            </a:r>
            <a:r>
              <a:rPr lang="en-US"/>
              <a:t>—Kubernetes can increase or decrease replicas based on load.</a:t>
            </a:r>
          </a:p>
          <a:p>
            <a:pPr marL="171450" indent="-171450">
              <a:buFont typeface="Arial" panose="020B0604020202020204" pitchFamily="34" charset="0"/>
              <a:buChar char="•"/>
            </a:pPr>
            <a:r>
              <a:rPr lang="en-US" b="1"/>
              <a:t>Rolling updates</a:t>
            </a:r>
            <a:r>
              <a:rPr lang="en-US"/>
              <a:t> allow us to update the application </a:t>
            </a:r>
            <a:r>
              <a:rPr lang="en-US" b="1"/>
              <a:t>without downtime</a:t>
            </a:r>
            <a:r>
              <a:rPr lang="en-US"/>
              <a:t>.</a:t>
            </a:r>
          </a:p>
          <a:p>
            <a:pPr marL="171450" indent="-171450">
              <a:buFont typeface="Arial" panose="020B0604020202020204" pitchFamily="34" charset="0"/>
              <a:buChar char="•"/>
            </a:pPr>
            <a:r>
              <a:rPr lang="en-US"/>
              <a:t>The </a:t>
            </a:r>
            <a:r>
              <a:rPr lang="en-US" b="1"/>
              <a:t>Service (Load Balancer)</a:t>
            </a:r>
            <a:r>
              <a:rPr lang="en-US"/>
              <a:t> ensures requests are distributed across running Pods, improving reliability.</a:t>
            </a:r>
          </a:p>
          <a:p>
            <a:endParaRPr lang="en-US"/>
          </a:p>
          <a:p>
            <a:r>
              <a:rPr lang="en-US" b="1"/>
              <a:t>In summary:</a:t>
            </a:r>
            <a:r>
              <a:rPr lang="en-US"/>
              <a:t> Deployments make our application more </a:t>
            </a:r>
            <a:r>
              <a:rPr lang="en-US" b="1"/>
              <a:t>resilient</a:t>
            </a:r>
            <a:r>
              <a:rPr lang="en-US"/>
              <a:t>, </a:t>
            </a:r>
            <a:r>
              <a:rPr lang="en-US" b="1"/>
              <a:t>scalable</a:t>
            </a:r>
            <a:r>
              <a:rPr lang="en-US"/>
              <a:t>, and </a:t>
            </a:r>
            <a:r>
              <a:rPr lang="en-US" b="1"/>
              <a:t>easier to manage</a:t>
            </a:r>
            <a:r>
              <a:rPr lang="en-US"/>
              <a:t>, ensuring </a:t>
            </a:r>
            <a:r>
              <a:rPr lang="en-US" b="1"/>
              <a:t>users never experience downtime</a:t>
            </a:r>
            <a:r>
              <a:rPr lang="en-US"/>
              <a:t> due to Pod failures.</a:t>
            </a:r>
            <a:br>
              <a:rPr lang="en-US"/>
            </a:br>
            <a:endParaRPr lang="en-US"/>
          </a:p>
          <a:p>
            <a:r>
              <a:rPr lang="en-US"/>
              <a:t>NOW</a:t>
            </a:r>
            <a:br>
              <a:rPr lang="en-US"/>
            </a:br>
            <a:r>
              <a:rPr lang="en-US" b="1"/>
              <a:t>Problem: What about databases?</a:t>
            </a:r>
            <a:endParaRPr lang="en-US"/>
          </a:p>
          <a:p>
            <a:r>
              <a:rPr lang="en-US"/>
              <a:t>• So far, Deployments work great for </a:t>
            </a:r>
            <a:r>
              <a:rPr lang="en-US" b="1"/>
              <a:t>stateless applications</a:t>
            </a:r>
            <a:r>
              <a:rPr lang="en-US"/>
              <a:t> like web servers—but what if we need to run a </a:t>
            </a:r>
            <a:r>
              <a:rPr lang="en-US" b="1"/>
              <a:t>database</a:t>
            </a:r>
            <a:r>
              <a:rPr lang="en-US"/>
              <a:t> inside Kubernetes?</a:t>
            </a:r>
          </a:p>
          <a:p>
            <a:r>
              <a:rPr lang="en-US"/>
              <a:t>• If we use a </a:t>
            </a:r>
            <a:r>
              <a:rPr lang="en-US" b="1"/>
              <a:t>Deployment for a database</a:t>
            </a:r>
            <a:r>
              <a:rPr lang="en-US"/>
              <a:t>, every replica would be an </a:t>
            </a:r>
            <a:r>
              <a:rPr lang="en-US" b="1"/>
              <a:t>independent copy</a:t>
            </a:r>
            <a:r>
              <a:rPr lang="en-US"/>
              <a:t> with its own data, causing </a:t>
            </a:r>
            <a:r>
              <a:rPr lang="en-US" b="1"/>
              <a:t>data inconsistencies</a:t>
            </a:r>
            <a:r>
              <a:rPr lang="en-US"/>
              <a:t>.</a:t>
            </a:r>
          </a:p>
          <a:p>
            <a:r>
              <a:rPr lang="en-US"/>
              <a:t>• When a Pod restarts, it may get assigned a </a:t>
            </a:r>
            <a:r>
              <a:rPr lang="en-US" b="1"/>
              <a:t>new hostname</a:t>
            </a:r>
            <a:r>
              <a:rPr lang="en-US"/>
              <a:t> or even </a:t>
            </a:r>
            <a:r>
              <a:rPr lang="en-US" b="1"/>
              <a:t>lose its stored data</a:t>
            </a:r>
            <a:r>
              <a:rPr lang="en-US"/>
              <a:t>.</a:t>
            </a:r>
          </a:p>
          <a:p>
            <a:r>
              <a:rPr lang="en-US"/>
              <a:t>• </a:t>
            </a:r>
            <a:r>
              <a:rPr lang="en-US" b="1"/>
              <a:t>Databases need stable storage, consistent network identity, and data synchronization.</a:t>
            </a:r>
            <a:endParaRPr lang="en-US"/>
          </a:p>
          <a:p>
            <a:endParaRPr lang="en-US"/>
          </a:p>
          <a:p>
            <a:endParaRPr lang="en-US"/>
          </a:p>
        </p:txBody>
      </p:sp>
      <p:sp>
        <p:nvSpPr>
          <p:cNvPr id="4" name="Slide Number Placeholder 3">
            <a:extLst>
              <a:ext uri="{FF2B5EF4-FFF2-40B4-BE49-F238E27FC236}">
                <a16:creationId xmlns:a16="http://schemas.microsoft.com/office/drawing/2014/main" id="{36DD8BC5-BEE0-892C-5BB3-B8C5F381C047}"/>
              </a:ext>
            </a:extLst>
          </p:cNvPr>
          <p:cNvSpPr>
            <a:spLocks noGrp="1"/>
          </p:cNvSpPr>
          <p:nvPr>
            <p:ph type="sldNum" sz="quarter" idx="5"/>
          </p:nvPr>
        </p:nvSpPr>
        <p:spPr/>
        <p:txBody>
          <a:bodyPr/>
          <a:lstStyle/>
          <a:p>
            <a:fld id="{F52A25F9-16D3-E64A-8639-7B020C319E7B}" type="slidenum">
              <a:rPr lang="en-US" smtClean="0"/>
              <a:pPr/>
              <a:t>15</a:t>
            </a:fld>
            <a:endParaRPr lang="en-US"/>
          </a:p>
        </p:txBody>
      </p:sp>
    </p:spTree>
    <p:extLst>
      <p:ext uri="{BB962C8B-B14F-4D97-AF65-F5344CB8AC3E}">
        <p14:creationId xmlns:p14="http://schemas.microsoft.com/office/powerpoint/2010/main" val="41353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0CA48-E97A-3EF9-719B-D9E988F29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D1363-0E0B-7A09-D59F-583C48501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0240EE-742F-87AE-10DC-35890D7C0384}"/>
              </a:ext>
            </a:extLst>
          </p:cNvPr>
          <p:cNvSpPr>
            <a:spLocks noGrp="1"/>
          </p:cNvSpPr>
          <p:nvPr>
            <p:ph type="body" idx="1"/>
          </p:nvPr>
        </p:nvSpPr>
        <p:spPr/>
        <p:txBody>
          <a:bodyPr/>
          <a:lstStyle/>
          <a:p>
            <a:r>
              <a:rPr lang="en-US" b="1">
                <a:latin typeface="Times New Roman" panose="02020603050405020304" pitchFamily="18" charset="0"/>
                <a:cs typeface="Times New Roman" panose="02020603050405020304" pitchFamily="18" charset="0"/>
              </a:rPr>
              <a:t>Problem: What about databases?</a:t>
            </a:r>
            <a:endParaRPr lang="en-US">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So far, Deployments work great for </a:t>
            </a:r>
            <a:r>
              <a:rPr lang="en-US" b="1">
                <a:latin typeface="Times New Roman" panose="02020603050405020304" pitchFamily="18" charset="0"/>
                <a:cs typeface="Times New Roman" panose="02020603050405020304" pitchFamily="18" charset="0"/>
              </a:rPr>
              <a:t>stateless applications</a:t>
            </a:r>
            <a:r>
              <a:rPr lang="en-US">
                <a:latin typeface="Times New Roman" panose="02020603050405020304" pitchFamily="18" charset="0"/>
                <a:cs typeface="Times New Roman" panose="02020603050405020304" pitchFamily="18" charset="0"/>
              </a:rPr>
              <a:t> like web servers—but what if we need to run a </a:t>
            </a:r>
            <a:r>
              <a:rPr lang="en-US" b="1">
                <a:latin typeface="Times New Roman" panose="02020603050405020304" pitchFamily="18" charset="0"/>
                <a:cs typeface="Times New Roman" panose="02020603050405020304" pitchFamily="18" charset="0"/>
              </a:rPr>
              <a:t>database</a:t>
            </a:r>
            <a:r>
              <a:rPr lang="en-US">
                <a:latin typeface="Times New Roman" panose="02020603050405020304" pitchFamily="18" charset="0"/>
                <a:cs typeface="Times New Roman" panose="02020603050405020304" pitchFamily="18" charset="0"/>
              </a:rPr>
              <a:t> inside Kubernetes?</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If we use a </a:t>
            </a:r>
            <a:r>
              <a:rPr lang="en-US" b="1">
                <a:latin typeface="Times New Roman" panose="02020603050405020304" pitchFamily="18" charset="0"/>
                <a:cs typeface="Times New Roman" panose="02020603050405020304" pitchFamily="18" charset="0"/>
              </a:rPr>
              <a:t>Deployment for a database</a:t>
            </a:r>
            <a:r>
              <a:rPr lang="en-US">
                <a:latin typeface="Times New Roman" panose="02020603050405020304" pitchFamily="18" charset="0"/>
                <a:cs typeface="Times New Roman" panose="02020603050405020304" pitchFamily="18" charset="0"/>
              </a:rPr>
              <a:t>, every replica would be an </a:t>
            </a:r>
            <a:r>
              <a:rPr lang="en-US" b="1">
                <a:latin typeface="Times New Roman" panose="02020603050405020304" pitchFamily="18" charset="0"/>
                <a:cs typeface="Times New Roman" panose="02020603050405020304" pitchFamily="18" charset="0"/>
              </a:rPr>
              <a:t>independent copy</a:t>
            </a:r>
            <a:r>
              <a:rPr lang="en-US">
                <a:latin typeface="Times New Roman" panose="02020603050405020304" pitchFamily="18" charset="0"/>
                <a:cs typeface="Times New Roman" panose="02020603050405020304" pitchFamily="18" charset="0"/>
              </a:rPr>
              <a:t> with its own data, causing </a:t>
            </a:r>
            <a:r>
              <a:rPr lang="en-US" b="1">
                <a:latin typeface="Times New Roman" panose="02020603050405020304" pitchFamily="18" charset="0"/>
                <a:cs typeface="Times New Roman" panose="02020603050405020304" pitchFamily="18" charset="0"/>
              </a:rPr>
              <a:t>data inconsistencies</a:t>
            </a:r>
            <a:r>
              <a:rPr lang="en-US">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When a Pod restarts, it may get assigned a </a:t>
            </a:r>
            <a:r>
              <a:rPr lang="en-US" b="1">
                <a:latin typeface="Times New Roman" panose="02020603050405020304" pitchFamily="18" charset="0"/>
                <a:cs typeface="Times New Roman" panose="02020603050405020304" pitchFamily="18" charset="0"/>
              </a:rPr>
              <a:t>new hostname</a:t>
            </a:r>
            <a:r>
              <a:rPr lang="en-US">
                <a:latin typeface="Times New Roman" panose="02020603050405020304" pitchFamily="18" charset="0"/>
                <a:cs typeface="Times New Roman" panose="02020603050405020304" pitchFamily="18" charset="0"/>
              </a:rPr>
              <a:t> or even </a:t>
            </a:r>
            <a:r>
              <a:rPr lang="en-US" b="1">
                <a:latin typeface="Times New Roman" panose="02020603050405020304" pitchFamily="18" charset="0"/>
                <a:cs typeface="Times New Roman" panose="02020603050405020304" pitchFamily="18" charset="0"/>
              </a:rPr>
              <a:t>lose its stored data</a:t>
            </a:r>
            <a:r>
              <a:rPr lang="en-US">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b="1">
                <a:latin typeface="Times New Roman" panose="02020603050405020304" pitchFamily="18" charset="0"/>
                <a:cs typeface="Times New Roman" panose="02020603050405020304" pitchFamily="18" charset="0"/>
              </a:rPr>
              <a:t>Databases need stable storage, consistent network identity, and data synchronization.</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Solution: </a:t>
            </a:r>
            <a:r>
              <a:rPr lang="en-US" b="1" err="1">
                <a:latin typeface="Times New Roman" panose="02020603050405020304" pitchFamily="18" charset="0"/>
                <a:cs typeface="Times New Roman" panose="02020603050405020304" pitchFamily="18" charset="0"/>
              </a:rPr>
              <a:t>StatefulSets</a:t>
            </a:r>
            <a:endParaRPr lang="en-US">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A </a:t>
            </a:r>
            <a:r>
              <a:rPr lang="en-US" b="1" err="1">
                <a:latin typeface="Times New Roman" panose="02020603050405020304" pitchFamily="18" charset="0"/>
                <a:cs typeface="Times New Roman" panose="02020603050405020304" pitchFamily="18" charset="0"/>
              </a:rPr>
              <a:t>StatefulSet</a:t>
            </a:r>
            <a:r>
              <a:rPr lang="en-US">
                <a:latin typeface="Times New Roman" panose="02020603050405020304" pitchFamily="18" charset="0"/>
                <a:cs typeface="Times New Roman" panose="02020603050405020304" pitchFamily="18" charset="0"/>
              </a:rPr>
              <a:t> ensures each database replica has a </a:t>
            </a:r>
            <a:r>
              <a:rPr lang="en-US" b="1">
                <a:latin typeface="Times New Roman" panose="02020603050405020304" pitchFamily="18" charset="0"/>
                <a:cs typeface="Times New Roman" panose="02020603050405020304" pitchFamily="18" charset="0"/>
              </a:rPr>
              <a:t>fixed identity and persistent storage</a:t>
            </a:r>
            <a:r>
              <a:rPr lang="en-US">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If a database Pod crashes, Kubernetes </a:t>
            </a:r>
            <a:r>
              <a:rPr lang="en-US" b="1">
                <a:latin typeface="Times New Roman" panose="02020603050405020304" pitchFamily="18" charset="0"/>
                <a:cs typeface="Times New Roman" panose="02020603050405020304" pitchFamily="18" charset="0"/>
              </a:rPr>
              <a:t>recreates it with the same hostname and reattaches its storage</a:t>
            </a:r>
            <a:r>
              <a:rPr lang="en-US">
                <a:latin typeface="Times New Roman" panose="02020603050405020304" pitchFamily="18" charset="0"/>
                <a:cs typeface="Times New Roman" panose="02020603050405020304" pitchFamily="18" charset="0"/>
              </a:rPr>
              <a:t>, ensuring data is not lost.</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Unlike Deployments, where Pods are </a:t>
            </a:r>
            <a:r>
              <a:rPr lang="en-US" b="1">
                <a:latin typeface="Times New Roman" panose="02020603050405020304" pitchFamily="18" charset="0"/>
                <a:cs typeface="Times New Roman" panose="02020603050405020304" pitchFamily="18" charset="0"/>
              </a:rPr>
              <a:t>created in parallel</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StatefulSets</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create Pods one by one</a:t>
            </a:r>
            <a:r>
              <a:rPr lang="en-US">
                <a:latin typeface="Times New Roman" panose="02020603050405020304" pitchFamily="18" charset="0"/>
                <a:cs typeface="Times New Roman" panose="02020603050405020304" pitchFamily="18" charset="0"/>
              </a:rPr>
              <a:t> in a controlled manner to avoid conflicts.</a:t>
            </a: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Why is this important?</a:t>
            </a:r>
            <a:endParaRPr lang="en-US">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For databases like </a:t>
            </a:r>
            <a:r>
              <a:rPr lang="en-US" b="1">
                <a:latin typeface="Times New Roman" panose="02020603050405020304" pitchFamily="18" charset="0"/>
                <a:cs typeface="Times New Roman" panose="02020603050405020304" pitchFamily="18" charset="0"/>
              </a:rPr>
              <a:t>MySQL, MongoDB, or Elasticsearch</a:t>
            </a:r>
            <a:r>
              <a:rPr lang="en-US">
                <a:latin typeface="Times New Roman" panose="02020603050405020304" pitchFamily="18" charset="0"/>
                <a:cs typeface="Times New Roman" panose="02020603050405020304" pitchFamily="18" charset="0"/>
              </a:rPr>
              <a:t>, multiple replicas must </a:t>
            </a:r>
            <a:r>
              <a:rPr lang="en-US" b="1">
                <a:latin typeface="Times New Roman" panose="02020603050405020304" pitchFamily="18" charset="0"/>
                <a:cs typeface="Times New Roman" panose="02020603050405020304" pitchFamily="18" charset="0"/>
              </a:rPr>
              <a:t>read and write to the same shared data storage</a:t>
            </a:r>
            <a:r>
              <a:rPr lang="en-US">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en-US" b="1" err="1">
                <a:latin typeface="Times New Roman" panose="02020603050405020304" pitchFamily="18" charset="0"/>
                <a:cs typeface="Times New Roman" panose="02020603050405020304" pitchFamily="18" charset="0"/>
              </a:rPr>
              <a:t>StatefulSets</a:t>
            </a:r>
            <a:r>
              <a:rPr lang="en-US" b="1">
                <a:latin typeface="Times New Roman" panose="02020603050405020304" pitchFamily="18" charset="0"/>
                <a:cs typeface="Times New Roman" panose="02020603050405020304" pitchFamily="18" charset="0"/>
              </a:rPr>
              <a:t> ensure that writes are properly synchronized</a:t>
            </a:r>
            <a:r>
              <a:rPr lang="en-US">
                <a:latin typeface="Times New Roman" panose="02020603050405020304" pitchFamily="18" charset="0"/>
                <a:cs typeface="Times New Roman" panose="02020603050405020304" pitchFamily="18" charset="0"/>
              </a:rPr>
              <a:t>, preventing corruption or inconsistencies.</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However, managing databases inside Kubernetes is </a:t>
            </a:r>
            <a:r>
              <a:rPr lang="en-US" b="1">
                <a:latin typeface="Times New Roman" panose="02020603050405020304" pitchFamily="18" charset="0"/>
                <a:cs typeface="Times New Roman" panose="02020603050405020304" pitchFamily="18" charset="0"/>
              </a:rPr>
              <a:t>complex</a:t>
            </a:r>
            <a:r>
              <a:rPr lang="en-US">
                <a:latin typeface="Times New Roman" panose="02020603050405020304" pitchFamily="18" charset="0"/>
                <a:cs typeface="Times New Roman" panose="02020603050405020304" pitchFamily="18" charset="0"/>
              </a:rPr>
              <a:t>, so many teams choose to </a:t>
            </a:r>
            <a:r>
              <a:rPr lang="en-US" b="1">
                <a:latin typeface="Times New Roman" panose="02020603050405020304" pitchFamily="18" charset="0"/>
                <a:cs typeface="Times New Roman" panose="02020603050405020304" pitchFamily="18" charset="0"/>
              </a:rPr>
              <a:t>host databases outside Kubernetes</a:t>
            </a:r>
            <a:r>
              <a:rPr lang="en-US">
                <a:latin typeface="Times New Roman" panose="02020603050405020304" pitchFamily="18" charset="0"/>
                <a:cs typeface="Times New Roman" panose="02020603050405020304" pitchFamily="18" charset="0"/>
              </a:rPr>
              <a:t> while keeping only stateless application components inside.</a:t>
            </a: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In summary: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StatefulSets</a:t>
            </a:r>
            <a:r>
              <a:rPr lang="en-US">
                <a:latin typeface="Times New Roman" panose="02020603050405020304" pitchFamily="18" charset="0"/>
                <a:cs typeface="Times New Roman" panose="02020603050405020304" pitchFamily="18" charset="0"/>
              </a:rPr>
              <a:t> are the right choice for </a:t>
            </a:r>
            <a:r>
              <a:rPr lang="en-US" b="1">
                <a:latin typeface="Times New Roman" panose="02020603050405020304" pitchFamily="18" charset="0"/>
                <a:cs typeface="Times New Roman" panose="02020603050405020304" pitchFamily="18" charset="0"/>
              </a:rPr>
              <a:t>stateful applications</a:t>
            </a:r>
            <a:r>
              <a:rPr lang="en-US">
                <a:latin typeface="Times New Roman" panose="02020603050405020304" pitchFamily="18" charset="0"/>
                <a:cs typeface="Times New Roman" panose="02020603050405020304" pitchFamily="18" charset="0"/>
              </a:rPr>
              <a:t>, ensuring </a:t>
            </a:r>
            <a:r>
              <a:rPr lang="en-US" b="1">
                <a:latin typeface="Times New Roman" panose="02020603050405020304" pitchFamily="18" charset="0"/>
                <a:cs typeface="Times New Roman" panose="02020603050405020304" pitchFamily="18" charset="0"/>
              </a:rPr>
              <a:t>data consistency, persistence, and stable networking</a:t>
            </a:r>
            <a:r>
              <a:rPr lang="en-US">
                <a:latin typeface="Times New Roman" panose="02020603050405020304" pitchFamily="18" charset="0"/>
                <a:cs typeface="Times New Roman" panose="02020603050405020304" pitchFamily="18" charset="0"/>
              </a:rPr>
              <a:t>, making them essential for running databases inside Kubernetes.</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EXTRA CONTENT FOR SLIDE</a:t>
            </a:r>
          </a:p>
          <a:p>
            <a:r>
              <a:rPr lang="en-US">
                <a:latin typeface="Times New Roman" panose="02020603050405020304" pitchFamily="18" charset="0"/>
                <a:cs typeface="Times New Roman" panose="02020603050405020304" pitchFamily="18" charset="0"/>
              </a:rPr>
              <a:t>Why Not Use Deployments</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Deployments work well for stateless applications (e.g., web servers) but cannot handle persistent data.</a:t>
            </a:r>
          </a:p>
          <a:p>
            <a:pPr marL="171450" indent="-171450">
              <a:buFont typeface="Arial" panose="020B0604020202020204" pitchFamily="34" charset="0"/>
              <a:buChar char="•"/>
            </a:pPr>
            <a:r>
              <a:rPr lang="en-US">
                <a:latin typeface="Times New Roman" panose="02020603050405020304" pitchFamily="18" charset="0"/>
                <a:cs typeface="Times New Roman" panose="02020603050405020304" pitchFamily="18" charset="0"/>
              </a:rPr>
              <a:t>If a database pod is restarted in a Deployment, it may lose its data.</a:t>
            </a:r>
          </a:p>
          <a:p>
            <a:pPr marL="171450" indent="-171450">
              <a:buFont typeface="Arial" panose="020B0604020202020204" pitchFamily="34" charset="0"/>
              <a:buChar char="•"/>
            </a:pPr>
            <a:r>
              <a:rPr lang="en-US" err="1">
                <a:latin typeface="Times New Roman" panose="02020603050405020304" pitchFamily="18" charset="0"/>
                <a:cs typeface="Times New Roman" panose="02020603050405020304" pitchFamily="18" charset="0"/>
              </a:rPr>
              <a:t>StatefulSets</a:t>
            </a:r>
            <a:r>
              <a:rPr lang="en-US">
                <a:latin typeface="Times New Roman" panose="02020603050405020304" pitchFamily="18" charset="0"/>
                <a:cs typeface="Times New Roman" panose="02020603050405020304" pitchFamily="18" charset="0"/>
              </a:rPr>
              <a:t> ensure that data is always available, preventing loss.</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E2C7391-F5D0-F21A-A2A0-2143200C2333}"/>
              </a:ext>
            </a:extLst>
          </p:cNvPr>
          <p:cNvSpPr>
            <a:spLocks noGrp="1"/>
          </p:cNvSpPr>
          <p:nvPr>
            <p:ph type="sldNum" sz="quarter" idx="5"/>
          </p:nvPr>
        </p:nvSpPr>
        <p:spPr/>
        <p:txBody>
          <a:bodyPr/>
          <a:lstStyle/>
          <a:p>
            <a:fld id="{F52A25F9-16D3-E64A-8639-7B020C319E7B}" type="slidenum">
              <a:rPr lang="en-US" smtClean="0"/>
              <a:pPr/>
              <a:t>16</a:t>
            </a:fld>
            <a:endParaRPr lang="en-US"/>
          </a:p>
        </p:txBody>
      </p:sp>
    </p:spTree>
    <p:extLst>
      <p:ext uri="{BB962C8B-B14F-4D97-AF65-F5344CB8AC3E}">
        <p14:creationId xmlns:p14="http://schemas.microsoft.com/office/powerpoint/2010/main" val="498748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go into the </a:t>
            </a:r>
          </a:p>
          <a:p>
            <a:endParaRPr lang="en-US"/>
          </a:p>
          <a:p>
            <a:r>
              <a:rPr lang="en-US"/>
              <a:t>Quiz</a:t>
            </a:r>
          </a:p>
          <a:p>
            <a:r>
              <a:rPr lang="en-US"/>
              <a:t>Or</a:t>
            </a:r>
          </a:p>
          <a:p>
            <a:r>
              <a:rPr lang="en-US"/>
              <a:t>Kubernetes architecture</a:t>
            </a:r>
          </a:p>
          <a:p>
            <a:endParaRPr lang="en-US"/>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17</a:t>
            </a:fld>
            <a:endParaRPr lang="en-US"/>
          </a:p>
        </p:txBody>
      </p:sp>
    </p:spTree>
    <p:extLst>
      <p:ext uri="{BB962C8B-B14F-4D97-AF65-F5344CB8AC3E}">
        <p14:creationId xmlns:p14="http://schemas.microsoft.com/office/powerpoint/2010/main" val="280690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18</a:t>
            </a:fld>
            <a:endParaRPr lang="en-US"/>
          </a:p>
        </p:txBody>
      </p:sp>
    </p:spTree>
    <p:extLst>
      <p:ext uri="{BB962C8B-B14F-4D97-AF65-F5344CB8AC3E}">
        <p14:creationId xmlns:p14="http://schemas.microsoft.com/office/powerpoint/2010/main" val="403249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u="none" strike="noStrike" err="1">
                <a:effectLst/>
                <a:latin typeface="ui-sans-serif"/>
              </a:rPr>
              <a:t>etcd</a:t>
            </a:r>
            <a:r>
              <a:rPr lang="en-US" b="0" i="0" u="none" strike="noStrike">
                <a:effectLst/>
                <a:latin typeface="ui-sans-serif"/>
              </a:rPr>
              <a:t>: Key-value store used for storing all cluster data. It serves as the source of truth for the cluster state and configuration.</a:t>
            </a:r>
          </a:p>
          <a:p>
            <a:pPr marL="171450" indent="-171450" algn="l">
              <a:buFont typeface="Arial" panose="020B0604020202020204" pitchFamily="34" charset="0"/>
              <a:buChar char="•"/>
            </a:pPr>
            <a:r>
              <a:rPr lang="en-US" b="1" i="0" u="none" strike="noStrike" err="1">
                <a:effectLst/>
                <a:latin typeface="ui-sans-serif"/>
              </a:rPr>
              <a:t>kube-apiserver</a:t>
            </a:r>
            <a:r>
              <a:rPr lang="en-US" b="0" i="0" u="none" strike="noStrike">
                <a:effectLst/>
                <a:latin typeface="ui-sans-serif"/>
              </a:rPr>
              <a:t>: The front end for the Kubernetes control plane.</a:t>
            </a:r>
          </a:p>
          <a:p>
            <a:pPr marL="171450" indent="-171450" algn="l">
              <a:buFont typeface="Arial" panose="020B0604020202020204" pitchFamily="34" charset="0"/>
              <a:buChar char="•"/>
            </a:pPr>
            <a:r>
              <a:rPr lang="en-US" b="1" i="0" u="none" strike="noStrike" err="1">
                <a:effectLst/>
                <a:latin typeface="ui-sans-serif"/>
              </a:rPr>
              <a:t>kube</a:t>
            </a:r>
            <a:r>
              <a:rPr lang="en-US" b="1" i="0" u="none" strike="noStrike">
                <a:effectLst/>
                <a:latin typeface="ui-sans-serif"/>
              </a:rPr>
              <a:t>-scheduler</a:t>
            </a:r>
            <a:r>
              <a:rPr lang="en-US" b="0" i="0" u="none" strike="noStrike">
                <a:effectLst/>
                <a:latin typeface="ui-sans-serif"/>
              </a:rPr>
              <a:t>: Schedules pods onto the appropriate nodes based on resource availability and other constraints.</a:t>
            </a:r>
          </a:p>
          <a:p>
            <a:pPr marL="171450" indent="-171450" algn="l">
              <a:buFont typeface="Arial" panose="020B0604020202020204" pitchFamily="34" charset="0"/>
              <a:buChar char="•"/>
            </a:pPr>
            <a:r>
              <a:rPr lang="en-US" b="1" i="0" u="none" strike="noStrike" err="1">
                <a:effectLst/>
                <a:latin typeface="ui-sans-serif"/>
              </a:rPr>
              <a:t>kube</a:t>
            </a:r>
            <a:r>
              <a:rPr lang="en-US" b="1" i="0" u="none" strike="noStrike">
                <a:effectLst/>
                <a:latin typeface="ui-sans-serif"/>
              </a:rPr>
              <a:t>-controller-manager</a:t>
            </a:r>
            <a:r>
              <a:rPr lang="en-US" b="0" i="0" u="none" strike="noStrike">
                <a:effectLst/>
                <a:latin typeface="ui-sans-serif"/>
              </a:rPr>
              <a:t>: Runs controller processes. Each controller is a separate process that manages routine tasks such as maintaining the desired state of resources, managing replication, handling node operations, etc...</a:t>
            </a:r>
          </a:p>
          <a:p>
            <a:pPr marL="171450" indent="-171450" algn="l">
              <a:buFont typeface="Arial" panose="020B0604020202020204" pitchFamily="34" charset="0"/>
              <a:buChar char="•"/>
            </a:pPr>
            <a:r>
              <a:rPr lang="en-US" b="1" i="0" u="none" strike="noStrike">
                <a:effectLst/>
                <a:latin typeface="ui-sans-serif"/>
              </a:rPr>
              <a:t>cloud-controller-manager</a:t>
            </a:r>
            <a:r>
              <a:rPr lang="en-US" b="0" i="0" u="none" strike="noStrike">
                <a:effectLst/>
                <a:latin typeface="ui-sans-serif"/>
              </a:rPr>
              <a:t>: Integrates with the underlying cloud provider (if running in one) to manage cloud-specific resources. It handles tasks such as managing load balancers, storage, and networking.</a:t>
            </a:r>
          </a:p>
          <a:p>
            <a:pPr marL="171450" indent="-171450" algn="l">
              <a:buFont typeface="Arial" panose="020B0604020202020204" pitchFamily="34" charset="0"/>
              <a:buChar char="•"/>
            </a:pPr>
            <a:r>
              <a:rPr lang="en-US" b="1" i="0" u="none" strike="noStrike" err="1">
                <a:effectLst/>
                <a:latin typeface="ui-sans-serif"/>
              </a:rPr>
              <a:t>kubelet</a:t>
            </a:r>
            <a:r>
              <a:rPr lang="en-US" b="0" i="0" u="none" strike="noStrike">
                <a:effectLst/>
                <a:latin typeface="ui-sans-serif"/>
              </a:rPr>
              <a:t>: An agent that runs on each worker node and ensures that containers are running in pods and manages the lifecycle of containers.</a:t>
            </a:r>
          </a:p>
          <a:p>
            <a:pPr marL="171450" indent="-171450" algn="l">
              <a:buFont typeface="Arial" panose="020B0604020202020204" pitchFamily="34" charset="0"/>
              <a:buChar char="•"/>
            </a:pPr>
            <a:r>
              <a:rPr lang="en-US" b="1" i="0" u="none" strike="noStrike" err="1">
                <a:effectLst/>
                <a:latin typeface="ui-sans-serif"/>
              </a:rPr>
              <a:t>kube</a:t>
            </a:r>
            <a:r>
              <a:rPr lang="en-US" b="1" i="0" u="none" strike="noStrike">
                <a:effectLst/>
                <a:latin typeface="ui-sans-serif"/>
              </a:rPr>
              <a:t>-proxy</a:t>
            </a:r>
            <a:r>
              <a:rPr lang="en-US" b="0" i="0" u="none" strike="noStrike">
                <a:effectLst/>
                <a:latin typeface="ui-sans-serif"/>
              </a:rPr>
              <a:t>: This network proxy runs on each node and maintains network rules to allow communication to and from pods.</a:t>
            </a:r>
          </a:p>
        </p:txBody>
      </p:sp>
      <p:sp>
        <p:nvSpPr>
          <p:cNvPr id="4" name="Slide Number Placeholder 3"/>
          <p:cNvSpPr>
            <a:spLocks noGrp="1"/>
          </p:cNvSpPr>
          <p:nvPr>
            <p:ph type="sldNum" sz="quarter" idx="5"/>
          </p:nvPr>
        </p:nvSpPr>
        <p:spPr/>
        <p:txBody>
          <a:bodyPr/>
          <a:lstStyle/>
          <a:p>
            <a:fld id="{F52A25F9-16D3-E64A-8639-7B020C319E7B}" type="slidenum">
              <a:rPr lang="en-US" smtClean="0"/>
              <a:pPr/>
              <a:t>19</a:t>
            </a:fld>
            <a:endParaRPr lang="en-US"/>
          </a:p>
        </p:txBody>
      </p:sp>
    </p:spTree>
    <p:extLst>
      <p:ext uri="{BB962C8B-B14F-4D97-AF65-F5344CB8AC3E}">
        <p14:creationId xmlns:p14="http://schemas.microsoft.com/office/powerpoint/2010/main" val="1485298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From https://</a:t>
            </a:r>
            <a:r>
              <a:rPr lang="en-US" err="1"/>
              <a:t>medium.com</a:t>
            </a:r>
            <a:r>
              <a:rPr lang="en-US"/>
              <a:t>/</a:t>
            </a:r>
            <a:r>
              <a:rPr lang="en-US" err="1"/>
              <a:t>devops</a:t>
            </a:r>
            <a:r>
              <a:rPr lang="en-US"/>
              <a:t>-mojo/kubernetes-architecture-overview-introduction-to-k8s-architecture-and-understanding-k8s-cluster-components-90e11eb34ccd</a:t>
            </a:r>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20</a:t>
            </a:fld>
            <a:endParaRPr lang="en-US"/>
          </a:p>
        </p:txBody>
      </p:sp>
    </p:spTree>
    <p:extLst>
      <p:ext uri="{BB962C8B-B14F-4D97-AF65-F5344CB8AC3E}">
        <p14:creationId xmlns:p14="http://schemas.microsoft.com/office/powerpoint/2010/main" val="265214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Problem: How do worker nodes function in a Kubernetes cluster?</a:t>
            </a:r>
            <a:endParaRPr lang="en-US"/>
          </a:p>
          <a:p>
            <a:r>
              <a:rPr lang="en-US"/>
              <a:t>• In Kubernetes, </a:t>
            </a:r>
            <a:r>
              <a:rPr lang="en-US" b="1"/>
              <a:t>worker nodes</a:t>
            </a:r>
            <a:r>
              <a:rPr lang="en-US"/>
              <a:t> are the backbone—they run the </a:t>
            </a:r>
            <a:r>
              <a:rPr lang="en-US" b="1"/>
              <a:t>application Pods</a:t>
            </a:r>
            <a:r>
              <a:rPr lang="en-US"/>
              <a:t> and handle actual workloads.</a:t>
            </a:r>
          </a:p>
          <a:p>
            <a:r>
              <a:rPr lang="en-US"/>
              <a:t>• But how do these nodes manage Pods efficiently? How do they ensure smooth communication?</a:t>
            </a:r>
          </a:p>
          <a:p>
            <a:r>
              <a:rPr lang="en-US"/>
              <a:t>• Kubernetes relies on </a:t>
            </a:r>
            <a:r>
              <a:rPr lang="en-US" b="1"/>
              <a:t>three key components</a:t>
            </a:r>
            <a:r>
              <a:rPr lang="en-US"/>
              <a:t> on each worker node to enable smooth scheduling, resource allocation, and networking.</a:t>
            </a:r>
          </a:p>
          <a:p>
            <a:endParaRPr lang="en-US"/>
          </a:p>
          <a:p>
            <a:r>
              <a:rPr lang="en-US" b="1"/>
              <a:t>Solution: Three Key Components of a Worker Node</a:t>
            </a:r>
            <a:br>
              <a:rPr lang="en-US"/>
            </a:br>
            <a:endParaRPr lang="en-US"/>
          </a:p>
          <a:p>
            <a:r>
              <a:rPr lang="en-US"/>
              <a:t>1. </a:t>
            </a:r>
            <a:r>
              <a:rPr lang="en-US" b="1"/>
              <a:t>Container Runtime</a:t>
            </a:r>
            <a:r>
              <a:rPr lang="en-US"/>
              <a:t> (e.g., Docker, </a:t>
            </a:r>
            <a:r>
              <a:rPr lang="en-US" err="1"/>
              <a:t>containerd</a:t>
            </a:r>
            <a:r>
              <a:rPr lang="en-US"/>
              <a:t>)</a:t>
            </a:r>
          </a:p>
          <a:p>
            <a:r>
              <a:rPr lang="en-US"/>
              <a:t>• Since Kubernetes runs applications as </a:t>
            </a:r>
            <a:r>
              <a:rPr lang="en-US" b="1"/>
              <a:t>containers</a:t>
            </a:r>
            <a:r>
              <a:rPr lang="en-US"/>
              <a:t>, each node needs a </a:t>
            </a:r>
            <a:r>
              <a:rPr lang="en-US" b="1"/>
              <a:t>container runtime</a:t>
            </a:r>
            <a:r>
              <a:rPr lang="en-US"/>
              <a:t>.</a:t>
            </a:r>
          </a:p>
          <a:p>
            <a:r>
              <a:rPr lang="en-US"/>
              <a:t>• This is responsible for </a:t>
            </a:r>
            <a:r>
              <a:rPr lang="en-US" b="1"/>
              <a:t>running the actual containers</a:t>
            </a:r>
            <a:r>
              <a:rPr lang="en-US"/>
              <a:t> inside the Pods.</a:t>
            </a:r>
          </a:p>
          <a:p>
            <a:r>
              <a:rPr lang="en-US"/>
              <a:t>• Kubernetes supports multiple runtimes, but Docker and </a:t>
            </a:r>
            <a:r>
              <a:rPr lang="en-US" err="1"/>
              <a:t>containerd</a:t>
            </a:r>
            <a:r>
              <a:rPr lang="en-US"/>
              <a:t> are the most common.</a:t>
            </a:r>
          </a:p>
          <a:p>
            <a:endParaRPr lang="en-US"/>
          </a:p>
          <a:p>
            <a:r>
              <a:rPr lang="en-US"/>
              <a:t>2. </a:t>
            </a:r>
            <a:r>
              <a:rPr lang="en-US" b="1" err="1"/>
              <a:t>Kubelet</a:t>
            </a:r>
            <a:r>
              <a:rPr lang="en-US"/>
              <a:t> (Core Kubernetes Agent)</a:t>
            </a:r>
          </a:p>
          <a:p>
            <a:r>
              <a:rPr lang="en-US"/>
              <a:t>• This is a Kubernetes </a:t>
            </a:r>
            <a:r>
              <a:rPr lang="en-US" b="1"/>
              <a:t>process that runs on each worker node</a:t>
            </a:r>
            <a:r>
              <a:rPr lang="en-US"/>
              <a:t>.</a:t>
            </a:r>
          </a:p>
          <a:p>
            <a:r>
              <a:rPr lang="en-US"/>
              <a:t>• It </a:t>
            </a:r>
            <a:r>
              <a:rPr lang="en-US" b="1"/>
              <a:t>takes instructions from the control plane</a:t>
            </a:r>
            <a:r>
              <a:rPr lang="en-US"/>
              <a:t> and ensures that the desired Pods are running.</a:t>
            </a:r>
          </a:p>
          <a:p>
            <a:r>
              <a:rPr lang="en-US"/>
              <a:t>• It also assigns </a:t>
            </a:r>
            <a:r>
              <a:rPr lang="en-US" b="1"/>
              <a:t>resources like CPU, RAM, and storage</a:t>
            </a:r>
            <a:r>
              <a:rPr lang="en-US"/>
              <a:t> to the containers inside Pods.</a:t>
            </a:r>
          </a:p>
          <a:p>
            <a:endParaRPr lang="en-US"/>
          </a:p>
          <a:p>
            <a:r>
              <a:rPr lang="en-US"/>
              <a:t>3. </a:t>
            </a:r>
            <a:r>
              <a:rPr lang="en-US" b="1" err="1"/>
              <a:t>Kube</a:t>
            </a:r>
            <a:r>
              <a:rPr lang="en-US" b="1"/>
              <a:t>-Proxy</a:t>
            </a:r>
            <a:r>
              <a:rPr lang="en-US"/>
              <a:t> (Network Management)</a:t>
            </a:r>
          </a:p>
          <a:p>
            <a:r>
              <a:rPr lang="en-US"/>
              <a:t>• Ensures smooth communication between different Pods and Services.</a:t>
            </a:r>
          </a:p>
          <a:p>
            <a:r>
              <a:rPr lang="en-US"/>
              <a:t>• Acts as a </a:t>
            </a:r>
            <a:r>
              <a:rPr lang="en-US" b="1"/>
              <a:t>network proxy and load balancer</a:t>
            </a:r>
            <a:r>
              <a:rPr lang="en-US"/>
              <a:t>, forwarding requests efficiently.</a:t>
            </a:r>
          </a:p>
          <a:p>
            <a:r>
              <a:rPr lang="en-US"/>
              <a:t>• It also </a:t>
            </a:r>
            <a:r>
              <a:rPr lang="en-US" b="1"/>
              <a:t>optimizes network traffic</a:t>
            </a:r>
            <a:r>
              <a:rPr lang="en-US"/>
              <a:t> by routing requests to Pods </a:t>
            </a:r>
            <a:r>
              <a:rPr lang="en-US" b="1"/>
              <a:t>on the same node</a:t>
            </a:r>
            <a:r>
              <a:rPr lang="en-US"/>
              <a:t> whenever possible, reducing network overhead.</a:t>
            </a:r>
          </a:p>
          <a:p>
            <a:endParaRPr lang="en-US"/>
          </a:p>
          <a:p>
            <a:r>
              <a:rPr lang="en-US" b="1"/>
              <a:t>Scalability &amp; Efficient Communication</a:t>
            </a:r>
            <a:endParaRPr lang="en-US"/>
          </a:p>
          <a:p>
            <a:r>
              <a:rPr lang="en-US"/>
              <a:t>• A </a:t>
            </a:r>
            <a:r>
              <a:rPr lang="en-US" b="1"/>
              <a:t>Kubernetes cluster typically has multiple worker nodes</a:t>
            </a:r>
            <a:r>
              <a:rPr lang="en-US"/>
              <a:t> running application Pods.</a:t>
            </a:r>
          </a:p>
          <a:p>
            <a:r>
              <a:rPr lang="en-US"/>
              <a:t>• Each node has these three components to </a:t>
            </a:r>
            <a:r>
              <a:rPr lang="en-US" b="1"/>
              <a:t>enable automation, scaling, and load balancing</a:t>
            </a:r>
            <a:r>
              <a:rPr lang="en-US"/>
              <a:t>.</a:t>
            </a:r>
          </a:p>
          <a:p>
            <a:r>
              <a:rPr lang="en-US"/>
              <a:t>• </a:t>
            </a:r>
            <a:r>
              <a:rPr lang="en-US" b="1"/>
              <a:t>Services</a:t>
            </a:r>
            <a:r>
              <a:rPr lang="en-US"/>
              <a:t> are used to route traffic to the right Pods, while </a:t>
            </a:r>
            <a:r>
              <a:rPr lang="en-US" b="1" err="1"/>
              <a:t>Kube</a:t>
            </a:r>
            <a:r>
              <a:rPr lang="en-US" b="1"/>
              <a:t>-Proxy ensures requests are handled efficiently</a:t>
            </a:r>
            <a:r>
              <a:rPr lang="en-US"/>
              <a:t>.</a:t>
            </a:r>
            <a:br>
              <a:rPr lang="en-US"/>
            </a:br>
            <a:endParaRPr lang="en-US"/>
          </a:p>
          <a:p>
            <a:r>
              <a:rPr lang="en-US" b="1"/>
              <a:t>Summary</a:t>
            </a:r>
            <a:endParaRPr lang="en-US"/>
          </a:p>
          <a:p>
            <a:r>
              <a:rPr lang="en-US"/>
              <a:t>• Worker nodes </a:t>
            </a:r>
            <a:r>
              <a:rPr lang="en-US" b="1"/>
              <a:t>execute workloads</a:t>
            </a:r>
            <a:r>
              <a:rPr lang="en-US"/>
              <a:t> and must have </a:t>
            </a:r>
            <a:r>
              <a:rPr lang="en-US" b="1"/>
              <a:t>container runtime, </a:t>
            </a:r>
            <a:r>
              <a:rPr lang="en-US" b="1" err="1"/>
              <a:t>Kubelet</a:t>
            </a:r>
            <a:r>
              <a:rPr lang="en-US" b="1"/>
              <a:t>, and </a:t>
            </a:r>
            <a:r>
              <a:rPr lang="en-US" b="1" err="1"/>
              <a:t>Kube</a:t>
            </a:r>
            <a:r>
              <a:rPr lang="en-US" b="1"/>
              <a:t>-Proxy</a:t>
            </a:r>
            <a:r>
              <a:rPr lang="en-US"/>
              <a:t> installed.</a:t>
            </a:r>
          </a:p>
          <a:p>
            <a:r>
              <a:rPr lang="en-US"/>
              <a:t>• </a:t>
            </a:r>
            <a:r>
              <a:rPr lang="en-US" b="1" err="1"/>
              <a:t>Kubelet</a:t>
            </a:r>
            <a:r>
              <a:rPr lang="en-US"/>
              <a:t> ensures Pods run as expected and manage resources.</a:t>
            </a:r>
          </a:p>
          <a:p>
            <a:r>
              <a:rPr lang="en-US"/>
              <a:t>• </a:t>
            </a:r>
            <a:r>
              <a:rPr lang="en-US" b="1" err="1"/>
              <a:t>Kube</a:t>
            </a:r>
            <a:r>
              <a:rPr lang="en-US" b="1"/>
              <a:t>-Proxy optimizes network traffic</a:t>
            </a:r>
            <a:r>
              <a:rPr lang="en-US"/>
              <a:t> and routes requests effectively.</a:t>
            </a:r>
          </a:p>
          <a:p>
            <a:r>
              <a:rPr lang="en-US"/>
              <a:t>• This setup allows </a:t>
            </a:r>
            <a:r>
              <a:rPr lang="en-US" b="1"/>
              <a:t>Kubernetes clusters to scale efficiently</a:t>
            </a:r>
            <a:r>
              <a:rPr lang="en-US"/>
              <a:t> while keeping workloads running smoothly.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now the question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do you interact with this cluster?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do you decide on which node a new application pod or database pod should be scheduled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a replica part dies what process actually monitors it and then reschedules it or restarts it again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we add another server how does it join the cluster to become another node and get pods and other components created on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the answer is all these - managing processes are done by </a:t>
            </a:r>
            <a:r>
              <a:rPr lang="en-US" b="1"/>
              <a:t>Master nodes</a:t>
            </a:r>
          </a:p>
          <a:p>
            <a:endParaRPr lang="en-US"/>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21</a:t>
            </a:fld>
            <a:endParaRPr lang="en-US"/>
          </a:p>
        </p:txBody>
      </p:sp>
    </p:spTree>
    <p:extLst>
      <p:ext uri="{BB962C8B-B14F-4D97-AF65-F5344CB8AC3E}">
        <p14:creationId xmlns:p14="http://schemas.microsoft.com/office/powerpoint/2010/main" val="358794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the question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do you interact with this cluster?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How do you decide on which node a new application pod or database pod should be scheduled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a replica part dies what process actually monitors it and then reschedules it or restarts it again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When we add another server how does it join the cluster to become another node and get pods and other components created on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the answer is all these – managing all these processes are done by </a:t>
            </a:r>
            <a:r>
              <a:rPr lang="en-US" b="1"/>
              <a:t>Control Plane nodes</a:t>
            </a:r>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22</a:t>
            </a:fld>
            <a:endParaRPr lang="en-US"/>
          </a:p>
        </p:txBody>
      </p:sp>
    </p:spTree>
    <p:extLst>
      <p:ext uri="{BB962C8B-B14F-4D97-AF65-F5344CB8AC3E}">
        <p14:creationId xmlns:p14="http://schemas.microsoft.com/office/powerpoint/2010/main" val="1661940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2</a:t>
            </a:fld>
            <a:endParaRPr lang="en-US"/>
          </a:p>
        </p:txBody>
      </p:sp>
    </p:spTree>
    <p:extLst>
      <p:ext uri="{BB962C8B-B14F-4D97-AF65-F5344CB8AC3E}">
        <p14:creationId xmlns:p14="http://schemas.microsoft.com/office/powerpoint/2010/main" val="210186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5E19D-3782-F09E-F374-D6F0DF9EE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9A02F-9728-8CB6-F2C5-5D2A32BC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70854-285F-D1E7-824F-4EA9C3A6411B}"/>
              </a:ext>
            </a:extLst>
          </p:cNvPr>
          <p:cNvSpPr>
            <a:spLocks noGrp="1"/>
          </p:cNvSpPr>
          <p:nvPr>
            <p:ph type="body" idx="1"/>
          </p:nvPr>
        </p:nvSpPr>
        <p:spPr/>
        <p:txBody>
          <a:bodyPr/>
          <a:lstStyle/>
          <a:p>
            <a:r>
              <a:rPr lang="en-US"/>
              <a:t>API Server:</a:t>
            </a:r>
          </a:p>
          <a:p>
            <a:pPr marL="171450" indent="-171450">
              <a:buFont typeface="Arial" panose="020B0604020202020204" pitchFamily="34" charset="0"/>
              <a:buChar char="•"/>
            </a:pPr>
            <a:r>
              <a:rPr lang="en-US"/>
              <a:t>The </a:t>
            </a:r>
            <a:r>
              <a:rPr lang="en-US" b="1"/>
              <a:t>API Server</a:t>
            </a:r>
            <a:r>
              <a:rPr lang="en-US"/>
              <a:t> is the primary way to interact with a Kubernetes cluster.</a:t>
            </a:r>
          </a:p>
          <a:p>
            <a:pPr marL="171450" indent="-171450">
              <a:buFont typeface="Arial" panose="020B0604020202020204" pitchFamily="34" charset="0"/>
              <a:buChar char="•"/>
            </a:pPr>
            <a:r>
              <a:rPr lang="en-US"/>
              <a:t>Whether you’re </a:t>
            </a:r>
            <a:r>
              <a:rPr lang="en-US" b="1"/>
              <a:t>deploying a new application, scaling pods, or checking cluster health</a:t>
            </a:r>
            <a:r>
              <a:rPr lang="en-US"/>
              <a:t>, your request </a:t>
            </a:r>
            <a:r>
              <a:rPr lang="en-US" b="1"/>
              <a:t>must go through the API Server</a:t>
            </a:r>
            <a:r>
              <a:rPr lang="en-US"/>
              <a:t>.</a:t>
            </a:r>
          </a:p>
          <a:p>
            <a:pPr marL="171450" indent="-171450">
              <a:buFont typeface="Arial" panose="020B0604020202020204" pitchFamily="34" charset="0"/>
              <a:buChar char="•"/>
            </a:pPr>
            <a:r>
              <a:rPr lang="en-US"/>
              <a:t>It doesn’t perform scheduling or start containers itself; instead, it </a:t>
            </a:r>
            <a:r>
              <a:rPr lang="en-US" b="1"/>
              <a:t>validates the request and forwards it</a:t>
            </a:r>
            <a:r>
              <a:rPr lang="en-US"/>
              <a:t> to other components like the </a:t>
            </a:r>
            <a:r>
              <a:rPr lang="en-US" b="1"/>
              <a:t>Scheduler</a:t>
            </a:r>
            <a:r>
              <a:rPr lang="en-US"/>
              <a:t> or </a:t>
            </a:r>
            <a:r>
              <a:rPr lang="en-US" b="1"/>
              <a:t>Controller Manager</a:t>
            </a:r>
            <a:r>
              <a:rPr lang="en-US"/>
              <a:t>.</a:t>
            </a:r>
          </a:p>
          <a:p>
            <a:pPr marL="171450" indent="-171450">
              <a:buFont typeface="Arial" panose="020B0604020202020204" pitchFamily="34" charset="0"/>
              <a:buChar char="•"/>
            </a:pPr>
            <a:r>
              <a:rPr lang="en-US"/>
              <a:t>Since all requests pass through the API Server, it also acts as a </a:t>
            </a:r>
            <a:r>
              <a:rPr lang="en-US" b="1"/>
              <a:t>security gateway</a:t>
            </a:r>
            <a:r>
              <a:rPr lang="en-US"/>
              <a:t>, ensuring that only </a:t>
            </a:r>
            <a:r>
              <a:rPr lang="en-US" b="1"/>
              <a:t>authorized users or processes</a:t>
            </a:r>
            <a:r>
              <a:rPr lang="en-US"/>
              <a:t> can modify the cluster.</a:t>
            </a:r>
          </a:p>
          <a:p>
            <a:endParaRPr lang="en-US"/>
          </a:p>
          <a:p>
            <a:r>
              <a:rPr lang="en-US"/>
              <a:t>Scheduler:</a:t>
            </a:r>
          </a:p>
          <a:p>
            <a:pPr marL="171450" indent="-171450">
              <a:buFont typeface="Arial" panose="020B0604020202020204" pitchFamily="34" charset="0"/>
              <a:buChar char="•"/>
            </a:pPr>
            <a:r>
              <a:rPr lang="en-US"/>
              <a:t>When a new Pod needs to be deployed, how does Kubernetes decide </a:t>
            </a:r>
            <a:r>
              <a:rPr lang="en-US" b="1"/>
              <a:t>which node</a:t>
            </a:r>
            <a:r>
              <a:rPr lang="en-US"/>
              <a:t> should run it? That’s the job of the </a:t>
            </a:r>
            <a:r>
              <a:rPr lang="en-US" b="1"/>
              <a:t>Scheduler</a:t>
            </a:r>
            <a:r>
              <a:rPr lang="en-US"/>
              <a:t>.</a:t>
            </a:r>
          </a:p>
          <a:p>
            <a:pPr marL="171450" indent="-171450">
              <a:buFont typeface="Arial" panose="020B0604020202020204" pitchFamily="34" charset="0"/>
              <a:buChar char="•"/>
            </a:pPr>
            <a:r>
              <a:rPr lang="en-US"/>
              <a:t>The </a:t>
            </a:r>
            <a:r>
              <a:rPr lang="en-US" b="1"/>
              <a:t>API Server</a:t>
            </a:r>
            <a:r>
              <a:rPr lang="en-US"/>
              <a:t> sends the request, and the </a:t>
            </a:r>
            <a:r>
              <a:rPr lang="en-US" b="1"/>
              <a:t>Scheduler evaluates all worker nodes</a:t>
            </a:r>
            <a:r>
              <a:rPr lang="en-US"/>
              <a:t> to find the best match based on </a:t>
            </a:r>
            <a:r>
              <a:rPr lang="en-US" b="1"/>
              <a:t>resource availability (CPU, RAM, etc.).</a:t>
            </a:r>
          </a:p>
          <a:p>
            <a:pPr marL="171450" indent="-171450">
              <a:buFont typeface="Arial" panose="020B0604020202020204" pitchFamily="34" charset="0"/>
              <a:buChar char="•"/>
            </a:pPr>
            <a:r>
              <a:rPr lang="en-US"/>
              <a:t>It doesn’t actually </a:t>
            </a:r>
            <a:r>
              <a:rPr lang="en-US" b="1"/>
              <a:t>start the container</a:t>
            </a:r>
            <a:r>
              <a:rPr lang="en-US"/>
              <a:t>—it just </a:t>
            </a:r>
            <a:r>
              <a:rPr lang="en-US" b="1"/>
              <a:t>decides where it should go</a:t>
            </a:r>
            <a:r>
              <a:rPr lang="en-US"/>
              <a:t>. The </a:t>
            </a:r>
            <a:r>
              <a:rPr lang="en-US" b="1" err="1"/>
              <a:t>Kubelet</a:t>
            </a:r>
            <a:r>
              <a:rPr lang="en-US"/>
              <a:t> on the assigned node then </a:t>
            </a:r>
            <a:r>
              <a:rPr lang="en-US" b="1"/>
              <a:t>executes the deployment</a:t>
            </a:r>
            <a:r>
              <a:rPr lang="en-US"/>
              <a:t>.</a:t>
            </a:r>
          </a:p>
          <a:p>
            <a:pPr marL="171450" indent="-171450">
              <a:buFont typeface="Arial" panose="020B0604020202020204" pitchFamily="34" charset="0"/>
              <a:buChar char="•"/>
            </a:pPr>
            <a:r>
              <a:rPr lang="en-US"/>
              <a:t>Without the Scheduler, Pods might be </a:t>
            </a:r>
            <a:r>
              <a:rPr lang="en-US" b="1"/>
              <a:t>randomly assigned</a:t>
            </a:r>
            <a:r>
              <a:rPr lang="en-US"/>
              <a:t>, causing </a:t>
            </a:r>
            <a:r>
              <a:rPr lang="en-US" b="1"/>
              <a:t>overloading</a:t>
            </a:r>
            <a:r>
              <a:rPr lang="en-US"/>
              <a:t> on some nodes and </a:t>
            </a:r>
            <a:r>
              <a:rPr lang="en-US" b="1"/>
              <a:t>wasted resources</a:t>
            </a:r>
            <a:r>
              <a:rPr lang="en-US"/>
              <a:t> on others.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Controller Manager:</a:t>
            </a:r>
          </a:p>
          <a:p>
            <a:pPr marL="171450" indent="-171450">
              <a:buFont typeface="Arial" panose="020B0604020202020204" pitchFamily="34" charset="0"/>
              <a:buChar char="•"/>
            </a:pPr>
            <a:r>
              <a:rPr lang="en-US"/>
              <a:t>In a distributed system, failures are inevitable. </a:t>
            </a:r>
            <a:r>
              <a:rPr lang="en-US" b="1"/>
              <a:t>What happens if a Pod crashes or a node goes offline?</a:t>
            </a:r>
          </a:p>
          <a:p>
            <a:pPr marL="171450" indent="-171450">
              <a:buFont typeface="Arial" panose="020B0604020202020204" pitchFamily="34" charset="0"/>
              <a:buChar char="•"/>
            </a:pPr>
            <a:r>
              <a:rPr lang="en-US"/>
              <a:t>That’s where the </a:t>
            </a:r>
            <a:r>
              <a:rPr lang="en-US" b="1"/>
              <a:t>Controller Manager</a:t>
            </a:r>
            <a:r>
              <a:rPr lang="en-US"/>
              <a:t> comes in—it constantly </a:t>
            </a:r>
            <a:r>
              <a:rPr lang="en-US" b="1"/>
              <a:t>monitors the cluster’s health</a:t>
            </a:r>
            <a:r>
              <a:rPr lang="en-US"/>
              <a:t> and takes action when things go wrong.</a:t>
            </a:r>
          </a:p>
          <a:p>
            <a:pPr marL="171450" indent="-171450">
              <a:buFont typeface="Arial" panose="020B0604020202020204" pitchFamily="34" charset="0"/>
              <a:buChar char="•"/>
            </a:pPr>
            <a:r>
              <a:rPr lang="en-US"/>
              <a:t>If a Pod </a:t>
            </a:r>
            <a:r>
              <a:rPr lang="en-US" b="1"/>
              <a:t>dies</a:t>
            </a:r>
            <a:r>
              <a:rPr lang="en-US"/>
              <a:t>, the Controller Manager </a:t>
            </a:r>
            <a:r>
              <a:rPr lang="en-US" b="1"/>
              <a:t>detects the failure</a:t>
            </a:r>
            <a:r>
              <a:rPr lang="en-US"/>
              <a:t> and tells the </a:t>
            </a:r>
            <a:r>
              <a:rPr lang="en-US" b="1"/>
              <a:t>Scheduler</a:t>
            </a:r>
            <a:r>
              <a:rPr lang="en-US"/>
              <a:t> to recreate it on a healthy node.</a:t>
            </a:r>
          </a:p>
          <a:p>
            <a:pPr marL="171450" indent="-171450">
              <a:buFont typeface="Arial" panose="020B0604020202020204" pitchFamily="34" charset="0"/>
              <a:buChar char="•"/>
            </a:pPr>
            <a:r>
              <a:rPr lang="en-US"/>
              <a:t>It also ensures that </a:t>
            </a:r>
            <a:r>
              <a:rPr lang="en-US" b="1"/>
              <a:t>replica sets</a:t>
            </a:r>
            <a:r>
              <a:rPr lang="en-US"/>
              <a:t> are maintained, meaning if you specify </a:t>
            </a:r>
            <a:r>
              <a:rPr lang="en-US" b="1"/>
              <a:t>three replicas of an application</a:t>
            </a:r>
            <a:r>
              <a:rPr lang="en-US"/>
              <a:t>, it keeps checking that they are always running.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err="1"/>
              <a:t>etcd</a:t>
            </a:r>
            <a:endParaRPr lang="en-US"/>
          </a:p>
          <a:p>
            <a:pPr marL="171450" indent="-171450">
              <a:buFont typeface="Arial" panose="020B0604020202020204" pitchFamily="34" charset="0"/>
              <a:buChar char="•"/>
            </a:pPr>
            <a:r>
              <a:rPr lang="en-US" b="1"/>
              <a:t>Where does Kubernetes store all its data?</a:t>
            </a:r>
            <a:r>
              <a:rPr lang="en-US"/>
              <a:t> How does it know which Pods exist, which nodes are running, or which applications are deployed?</a:t>
            </a:r>
          </a:p>
          <a:p>
            <a:pPr marL="171450" indent="-171450">
              <a:buFont typeface="Arial" panose="020B0604020202020204" pitchFamily="34" charset="0"/>
              <a:buChar char="•"/>
            </a:pPr>
            <a:r>
              <a:rPr lang="en-US"/>
              <a:t>The answer is </a:t>
            </a:r>
            <a:r>
              <a:rPr lang="en-US" b="1" err="1"/>
              <a:t>etcd</a:t>
            </a:r>
            <a:r>
              <a:rPr lang="en-US"/>
              <a:t>—it’s a </a:t>
            </a:r>
            <a:r>
              <a:rPr lang="en-US" b="1"/>
              <a:t>highly available, distributed key-value store</a:t>
            </a:r>
            <a:r>
              <a:rPr lang="en-US"/>
              <a:t> that acts as the </a:t>
            </a:r>
            <a:r>
              <a:rPr lang="en-US" b="1"/>
              <a:t>cluster’s brain</a:t>
            </a:r>
            <a:r>
              <a:rPr lang="en-US"/>
              <a:t>.</a:t>
            </a:r>
          </a:p>
          <a:p>
            <a:pPr marL="171450" indent="-171450">
              <a:buFont typeface="Arial" panose="020B0604020202020204" pitchFamily="34" charset="0"/>
              <a:buChar char="•"/>
            </a:pPr>
            <a:r>
              <a:rPr lang="en-US"/>
              <a:t>Every action in Kubernetes—whether </a:t>
            </a:r>
            <a:r>
              <a:rPr lang="en-US" b="1"/>
              <a:t>scheduling a new Pod, detecting failures, or querying cluster health</a:t>
            </a:r>
            <a:r>
              <a:rPr lang="en-US"/>
              <a:t>—relies on </a:t>
            </a:r>
            <a:r>
              <a:rPr lang="en-US" err="1"/>
              <a:t>etcd</a:t>
            </a:r>
            <a:r>
              <a:rPr lang="en-US"/>
              <a:t> to </a:t>
            </a:r>
            <a:r>
              <a:rPr lang="en-US" b="1"/>
              <a:t>store and retrieve information</a:t>
            </a:r>
            <a:r>
              <a:rPr lang="en-US"/>
              <a:t>.</a:t>
            </a:r>
          </a:p>
          <a:p>
            <a:pPr marL="171450" indent="-171450">
              <a:buFont typeface="Arial" panose="020B0604020202020204" pitchFamily="34" charset="0"/>
              <a:buChar char="•"/>
            </a:pPr>
            <a:r>
              <a:rPr lang="en-US"/>
              <a:t>If </a:t>
            </a:r>
            <a:r>
              <a:rPr lang="en-US" err="1"/>
              <a:t>etcd</a:t>
            </a:r>
            <a:r>
              <a:rPr lang="en-US"/>
              <a:t> fails, </a:t>
            </a:r>
            <a:r>
              <a:rPr lang="en-US" b="1"/>
              <a:t>the entire cluster loses its state</a:t>
            </a:r>
            <a:r>
              <a:rPr lang="en-US"/>
              <a:t>, so in practice, Kubernetes clusters often </a:t>
            </a:r>
            <a:r>
              <a:rPr lang="en-US" b="1"/>
              <a:t>replicate </a:t>
            </a:r>
            <a:r>
              <a:rPr lang="en-US" b="1" err="1"/>
              <a:t>etcd</a:t>
            </a:r>
            <a:r>
              <a:rPr lang="en-US" b="1"/>
              <a:t> across multiple Master nodes</a:t>
            </a:r>
            <a:r>
              <a:rPr lang="en-US"/>
              <a:t> for reliability.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
        <p:nvSpPr>
          <p:cNvPr id="4" name="Slide Number Placeholder 3">
            <a:extLst>
              <a:ext uri="{FF2B5EF4-FFF2-40B4-BE49-F238E27FC236}">
                <a16:creationId xmlns:a16="http://schemas.microsoft.com/office/drawing/2014/main" id="{2EB01BD9-108E-B0D1-8C46-0BA57052AABE}"/>
              </a:ext>
            </a:extLst>
          </p:cNvPr>
          <p:cNvSpPr>
            <a:spLocks noGrp="1"/>
          </p:cNvSpPr>
          <p:nvPr>
            <p:ph type="sldNum" sz="quarter" idx="5"/>
          </p:nvPr>
        </p:nvSpPr>
        <p:spPr/>
        <p:txBody>
          <a:bodyPr/>
          <a:lstStyle/>
          <a:p>
            <a:fld id="{F52A25F9-16D3-E64A-8639-7B020C319E7B}" type="slidenum">
              <a:rPr lang="en-US" smtClean="0"/>
              <a:pPr/>
              <a:t>23</a:t>
            </a:fld>
            <a:endParaRPr lang="en-US"/>
          </a:p>
        </p:txBody>
      </p:sp>
    </p:spTree>
    <p:extLst>
      <p:ext uri="{BB962C8B-B14F-4D97-AF65-F5344CB8AC3E}">
        <p14:creationId xmlns:p14="http://schemas.microsoft.com/office/powerpoint/2010/main" val="2415920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9CF0-FBDF-A517-E0CF-4F1A96657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CFA1A-8F32-D5C4-FC65-1F4CE86DC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75215-835F-6E75-08EE-25BC7EC947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AB0F06-E93D-73A8-CA56-B953EFFDF54A}"/>
              </a:ext>
            </a:extLst>
          </p:cNvPr>
          <p:cNvSpPr>
            <a:spLocks noGrp="1"/>
          </p:cNvSpPr>
          <p:nvPr>
            <p:ph type="sldNum" sz="quarter" idx="5"/>
          </p:nvPr>
        </p:nvSpPr>
        <p:spPr/>
        <p:txBody>
          <a:bodyPr/>
          <a:lstStyle/>
          <a:p>
            <a:fld id="{F52A25F9-16D3-E64A-8639-7B020C319E7B}" type="slidenum">
              <a:rPr lang="en-US" smtClean="0"/>
              <a:pPr/>
              <a:t>24</a:t>
            </a:fld>
            <a:endParaRPr lang="en-US"/>
          </a:p>
        </p:txBody>
      </p:sp>
    </p:spTree>
    <p:extLst>
      <p:ext uri="{BB962C8B-B14F-4D97-AF65-F5344CB8AC3E}">
        <p14:creationId xmlns:p14="http://schemas.microsoft.com/office/powerpoint/2010/main" val="299760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2D151-C91C-06AA-EEF8-EEF0C1EF8F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257A3-DFE1-8D1B-8F2A-F28D32F84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41853-0024-44A6-FC3A-6412B459C1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B6DE72-4163-572D-EE06-F5E584C04CE0}"/>
              </a:ext>
            </a:extLst>
          </p:cNvPr>
          <p:cNvSpPr>
            <a:spLocks noGrp="1"/>
          </p:cNvSpPr>
          <p:nvPr>
            <p:ph type="sldNum" sz="quarter" idx="5"/>
          </p:nvPr>
        </p:nvSpPr>
        <p:spPr/>
        <p:txBody>
          <a:bodyPr/>
          <a:lstStyle/>
          <a:p>
            <a:fld id="{F52A25F9-16D3-E64A-8639-7B020C319E7B}" type="slidenum">
              <a:rPr lang="en-US" smtClean="0"/>
              <a:pPr/>
              <a:t>25</a:t>
            </a:fld>
            <a:endParaRPr lang="en-US"/>
          </a:p>
        </p:txBody>
      </p:sp>
    </p:spTree>
    <p:extLst>
      <p:ext uri="{BB962C8B-B14F-4D97-AF65-F5344CB8AC3E}">
        <p14:creationId xmlns:p14="http://schemas.microsoft.com/office/powerpoint/2010/main" val="303681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a:t>
            </a:r>
          </a:p>
          <a:p>
            <a:pPr marL="171450" indent="-171450">
              <a:buFont typeface="Arial" panose="020B0604020202020204" pitchFamily="34" charset="0"/>
              <a:buChar char="•"/>
            </a:pPr>
            <a:r>
              <a:rPr lang="en-US"/>
              <a:t>the various parts of the deployment file in detail. </a:t>
            </a:r>
          </a:p>
          <a:p>
            <a:pPr marL="171450" indent="-171450">
              <a:buFont typeface="Arial" panose="020B0604020202020204" pitchFamily="34" charset="0"/>
              <a:buChar char="•"/>
            </a:pPr>
            <a:r>
              <a:rPr lang="en-US"/>
              <a:t>How the label is matched by selector (of pod, and deployment as well).</a:t>
            </a:r>
          </a:p>
          <a:p>
            <a:pPr marL="171450" indent="-171450">
              <a:buFont typeface="Arial" panose="020B0604020202020204" pitchFamily="34" charset="0"/>
              <a:buChar char="•"/>
            </a:pPr>
            <a:r>
              <a:rPr lang="en-US"/>
              <a:t>How the container port number is configured.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Demo</a:t>
            </a:r>
          </a:p>
          <a:p>
            <a:pPr marL="171450" indent="-171450">
              <a:buFont typeface="Arial" panose="020B0604020202020204" pitchFamily="34" charset="0"/>
              <a:buChar char="•"/>
            </a:pPr>
            <a:r>
              <a:rPr lang="en-US"/>
              <a:t>Apply the deployment, service.</a:t>
            </a:r>
          </a:p>
          <a:p>
            <a:pPr marL="171450" indent="-171450">
              <a:buFont typeface="Arial" panose="020B0604020202020204" pitchFamily="34" charset="0"/>
              <a:buChar char="•"/>
            </a:pPr>
            <a:r>
              <a:rPr lang="en-US"/>
              <a:t>Show the services, </a:t>
            </a:r>
            <a:r>
              <a:rPr lang="en-US" b="1"/>
              <a:t>describe</a:t>
            </a:r>
            <a:r>
              <a:rPr lang="en-US"/>
              <a:t> the service.</a:t>
            </a:r>
          </a:p>
          <a:p>
            <a:pPr marL="171450" indent="-171450">
              <a:buFont typeface="Arial" panose="020B0604020202020204" pitchFamily="34" charset="0"/>
              <a:buChar char="•"/>
            </a:pPr>
            <a:r>
              <a:rPr lang="en-US"/>
              <a:t>Show the list of pods in wide output mode.</a:t>
            </a:r>
          </a:p>
          <a:p>
            <a:pPr marL="171450" indent="-171450">
              <a:buFont typeface="Arial" panose="020B0604020202020204" pitchFamily="34" charset="0"/>
              <a:buChar char="•"/>
            </a:pPr>
            <a:r>
              <a:rPr lang="en-US"/>
              <a:t>Show how you can save the output of the deployment to a </a:t>
            </a:r>
            <a:r>
              <a:rPr lang="en-US" err="1"/>
              <a:t>yaml</a:t>
            </a:r>
            <a:r>
              <a:rPr lang="en-US"/>
              <a:t> file (k get deployment &lt;name&gt; -o </a:t>
            </a:r>
            <a:r>
              <a:rPr lang="en-US" err="1"/>
              <a:t>yaml</a:t>
            </a:r>
            <a:r>
              <a:rPr lang="en-US"/>
              <a:t> &gt; nginx-</a:t>
            </a:r>
            <a:r>
              <a:rPr lang="en-US" err="1"/>
              <a:t>depl</a:t>
            </a:r>
            <a:r>
              <a:rPr lang="en-US"/>
              <a:t>-</a:t>
            </a:r>
            <a:r>
              <a:rPr lang="en-US" err="1"/>
              <a:t>result.yaml</a:t>
            </a:r>
            <a:r>
              <a:rPr lang="en-US"/>
              <a:t>)</a:t>
            </a:r>
          </a:p>
          <a:p>
            <a:pPr marL="171450" indent="-171450">
              <a:buFont typeface="Arial" panose="020B0604020202020204" pitchFamily="34" charset="0"/>
              <a:buChar char="•"/>
            </a:pPr>
            <a:r>
              <a:rPr lang="en-US"/>
              <a:t>Show the difference between the autogenerated one and the one you used to deploy</a:t>
            </a:r>
          </a:p>
          <a:p>
            <a:pPr marL="171450" indent="-171450">
              <a:buFont typeface="Arial" panose="020B0604020202020204" pitchFamily="34" charset="0"/>
              <a:buChar char="•"/>
            </a:pPr>
            <a:r>
              <a:rPr lang="en-US"/>
              <a:t>Show how you can simply delete the deployment using the configuration file.</a:t>
            </a:r>
          </a:p>
          <a:p>
            <a:pPr marL="171450" indent="-171450">
              <a:buFont typeface="Arial" panose="020B0604020202020204" pitchFamily="34" charset="0"/>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32</a:t>
            </a:fld>
            <a:endParaRPr lang="en-US"/>
          </a:p>
        </p:txBody>
      </p:sp>
    </p:spTree>
    <p:extLst>
      <p:ext uri="{BB962C8B-B14F-4D97-AF65-F5344CB8AC3E}">
        <p14:creationId xmlns:p14="http://schemas.microsoft.com/office/powerpoint/2010/main" val="3467255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 Kubernetes, namespaces allow you to logically separate resources inside a single cluster. Think of them as virtual clusters that help organize and manage resources efficiently. Instead of cramming everything into a single space, namespaces let you separate workloads, making them easier to manage. Kubernetes comes with a few built-in namespaces.</a:t>
            </a:r>
          </a:p>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36</a:t>
            </a:fld>
            <a:endParaRPr lang="en-US"/>
          </a:p>
        </p:txBody>
      </p:sp>
    </p:spTree>
    <p:extLst>
      <p:ext uri="{BB962C8B-B14F-4D97-AF65-F5344CB8AC3E}">
        <p14:creationId xmlns:p14="http://schemas.microsoft.com/office/powerpoint/2010/main" val="3477831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1E30E-C730-F64B-2D66-E5D0C3069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C1FB3-722D-A2BA-EC55-9AFDB3577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055B8-BC66-7D4F-93EE-07619B1DEA42}"/>
              </a:ext>
            </a:extLst>
          </p:cNvPr>
          <p:cNvSpPr>
            <a:spLocks noGrp="1"/>
          </p:cNvSpPr>
          <p:nvPr>
            <p:ph type="body" idx="1"/>
          </p:nvPr>
        </p:nvSpPr>
        <p:spPr/>
        <p:txBody>
          <a:bodyPr/>
          <a:lstStyle/>
          <a:p>
            <a:r>
              <a:rPr lang="en-US"/>
              <a:t>Kubernetes ships with a few predefined namespaces. The </a:t>
            </a:r>
            <a:r>
              <a:rPr lang="en-US" err="1"/>
              <a:t>kube</a:t>
            </a:r>
            <a:r>
              <a:rPr lang="en-US"/>
              <a:t>-system namespace is reserved for system processes, and you shouldn’t create or modify anything here. The </a:t>
            </a:r>
            <a:r>
              <a:rPr lang="en-US" err="1"/>
              <a:t>kube</a:t>
            </a:r>
            <a:r>
              <a:rPr lang="en-US"/>
              <a:t>-public namespace contains publicly available information about the cluster. The </a:t>
            </a:r>
            <a:r>
              <a:rPr lang="en-US" err="1"/>
              <a:t>kube</a:t>
            </a:r>
            <a:r>
              <a:rPr lang="en-US"/>
              <a:t>-node-lease namespace, which is a more recent addition, tracks node heartbeats. Lastly, we have the default namespace—where your workloads go unless you explicitly create a new namespace.</a:t>
            </a:r>
          </a:p>
        </p:txBody>
      </p:sp>
      <p:sp>
        <p:nvSpPr>
          <p:cNvPr id="4" name="Slide Number Placeholder 3">
            <a:extLst>
              <a:ext uri="{FF2B5EF4-FFF2-40B4-BE49-F238E27FC236}">
                <a16:creationId xmlns:a16="http://schemas.microsoft.com/office/drawing/2014/main" id="{7BD28033-09DD-436A-CA6E-3F425B9D6615}"/>
              </a:ext>
            </a:extLst>
          </p:cNvPr>
          <p:cNvSpPr>
            <a:spLocks noGrp="1"/>
          </p:cNvSpPr>
          <p:nvPr>
            <p:ph type="sldNum" sz="quarter" idx="5"/>
          </p:nvPr>
        </p:nvSpPr>
        <p:spPr/>
        <p:txBody>
          <a:bodyPr/>
          <a:lstStyle/>
          <a:p>
            <a:fld id="{F52A25F9-16D3-E64A-8639-7B020C319E7B}" type="slidenum">
              <a:rPr lang="en-US" smtClean="0"/>
              <a:pPr/>
              <a:t>37</a:t>
            </a:fld>
            <a:endParaRPr lang="en-US"/>
          </a:p>
        </p:txBody>
      </p:sp>
    </p:spTree>
    <p:extLst>
      <p:ext uri="{BB962C8B-B14F-4D97-AF65-F5344CB8AC3E}">
        <p14:creationId xmlns:p14="http://schemas.microsoft.com/office/powerpoint/2010/main" val="2955252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2B44-4D63-A4BB-F7DD-E789C175F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F6C31-CD81-4C0B-2FFD-1201B4C47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44CC8-D2F0-E17C-0D21-8C6FBAC7103B}"/>
              </a:ext>
            </a:extLst>
          </p:cNvPr>
          <p:cNvSpPr>
            <a:spLocks noGrp="1"/>
          </p:cNvSpPr>
          <p:nvPr>
            <p:ph type="body" idx="1"/>
          </p:nvPr>
        </p:nvSpPr>
        <p:spPr/>
        <p:txBody>
          <a:bodyPr/>
          <a:lstStyle/>
          <a:p>
            <a:r>
              <a:rPr lang="en-US"/>
              <a:t>You can create namespaces in two ways. The simplest way is using the </a:t>
            </a:r>
            <a:r>
              <a:rPr lang="en-US" err="1"/>
              <a:t>kubectl</a:t>
            </a:r>
            <a:r>
              <a:rPr lang="en-US"/>
              <a:t> create namespace command. However, a better approach is using a YAML configuration file. This method provides a record of the namespace creation, making it easier to track changes over time.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Namespaces bring multiple benefits. First, they help organize resources better, so things don’t get cluttered. If you have multiple teams working in the same cluster, namespaces help prevent conflicts. You can also set access controls on a per-namespace basis using RBAC. Finally, as your application grows, using namespaces ensures scalability and maintainability.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Namespaces are ideal when working with multiple teams or managing a complex project with many components. However, for smaller projects with only a handful of users, namespaces might not be necessary. That said, even in small setups, separating critical components like monitoring, databases, and logging into namespaces can be beneficial in the long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03DB75DA-44E4-F094-3B59-4A6F36F58947}"/>
              </a:ext>
            </a:extLst>
          </p:cNvPr>
          <p:cNvSpPr>
            <a:spLocks noGrp="1"/>
          </p:cNvSpPr>
          <p:nvPr>
            <p:ph type="sldNum" sz="quarter" idx="5"/>
          </p:nvPr>
        </p:nvSpPr>
        <p:spPr/>
        <p:txBody>
          <a:bodyPr/>
          <a:lstStyle/>
          <a:p>
            <a:fld id="{F52A25F9-16D3-E64A-8639-7B020C319E7B}" type="slidenum">
              <a:rPr lang="en-US" smtClean="0"/>
              <a:pPr/>
              <a:t>38</a:t>
            </a:fld>
            <a:endParaRPr lang="en-US"/>
          </a:p>
        </p:txBody>
      </p:sp>
    </p:spTree>
    <p:extLst>
      <p:ext uri="{BB962C8B-B14F-4D97-AF65-F5344CB8AC3E}">
        <p14:creationId xmlns:p14="http://schemas.microsoft.com/office/powerpoint/2010/main" val="3633322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FB8FD-57E5-1BDA-5040-53547727D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69B5B-F2E7-58C6-E296-504001ED3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8A587-C2A7-FE33-1E6D-1183C986B3B7}"/>
              </a:ext>
            </a:extLst>
          </p:cNvPr>
          <p:cNvSpPr>
            <a:spLocks noGrp="1"/>
          </p:cNvSpPr>
          <p:nvPr>
            <p:ph type="body" idx="1"/>
          </p:nvPr>
        </p:nvSpPr>
        <p:spPr/>
        <p:txBody>
          <a:bodyPr/>
          <a:lstStyle/>
          <a:p>
            <a:r>
              <a:rPr lang="en-US"/>
              <a:t>Kubernetes ships with a few predefined namespaces. The </a:t>
            </a:r>
            <a:r>
              <a:rPr lang="en-US" err="1"/>
              <a:t>kube</a:t>
            </a:r>
            <a:r>
              <a:rPr lang="en-US"/>
              <a:t>-system namespace is reserved for system processes, and you shouldn’t create or modify anything here. The </a:t>
            </a:r>
            <a:r>
              <a:rPr lang="en-US" err="1"/>
              <a:t>kube</a:t>
            </a:r>
            <a:r>
              <a:rPr lang="en-US"/>
              <a:t>-public namespace contains publicly available information about the cluster. The </a:t>
            </a:r>
            <a:r>
              <a:rPr lang="en-US" err="1"/>
              <a:t>kube</a:t>
            </a:r>
            <a:r>
              <a:rPr lang="en-US"/>
              <a:t>-node-lease namespace, which is a more recent addition, tracks node heartbeats. Lastly, we have the default namespace—where your workloads go unless you explicitly create a new namespace.</a:t>
            </a:r>
          </a:p>
        </p:txBody>
      </p:sp>
      <p:sp>
        <p:nvSpPr>
          <p:cNvPr id="4" name="Slide Number Placeholder 3">
            <a:extLst>
              <a:ext uri="{FF2B5EF4-FFF2-40B4-BE49-F238E27FC236}">
                <a16:creationId xmlns:a16="http://schemas.microsoft.com/office/drawing/2014/main" id="{7FFDDC7E-6C93-BD25-7EDD-F880D48F0FE3}"/>
              </a:ext>
            </a:extLst>
          </p:cNvPr>
          <p:cNvSpPr>
            <a:spLocks noGrp="1"/>
          </p:cNvSpPr>
          <p:nvPr>
            <p:ph type="sldNum" sz="quarter" idx="5"/>
          </p:nvPr>
        </p:nvSpPr>
        <p:spPr/>
        <p:txBody>
          <a:bodyPr/>
          <a:lstStyle/>
          <a:p>
            <a:fld id="{F52A25F9-16D3-E64A-8639-7B020C319E7B}" type="slidenum">
              <a:rPr lang="en-US" smtClean="0"/>
              <a:pPr/>
              <a:t>40</a:t>
            </a:fld>
            <a:endParaRPr lang="en-US"/>
          </a:p>
        </p:txBody>
      </p:sp>
    </p:spTree>
    <p:extLst>
      <p:ext uri="{BB962C8B-B14F-4D97-AF65-F5344CB8AC3E}">
        <p14:creationId xmlns:p14="http://schemas.microsoft.com/office/powerpoint/2010/main" val="3204865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41</a:t>
            </a:fld>
            <a:endParaRPr lang="en-US"/>
          </a:p>
        </p:txBody>
      </p:sp>
    </p:spTree>
    <p:extLst>
      <p:ext uri="{BB962C8B-B14F-4D97-AF65-F5344CB8AC3E}">
        <p14:creationId xmlns:p14="http://schemas.microsoft.com/office/powerpoint/2010/main" val="31464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strike="noStrike">
                <a:effectLst/>
                <a:latin typeface="ui-sans-serif"/>
              </a:rPr>
              <a:t>2000s: Traditional Deployment Era</a:t>
            </a:r>
            <a:endParaRPr lang="en-US" b="1" i="0" u="none" strike="noStrike">
              <a:effectLst/>
              <a:latin typeface="ui-sans-serif"/>
            </a:endParaRPr>
          </a:p>
          <a:p>
            <a:pPr algn="l"/>
            <a:r>
              <a:rPr lang="en-US" b="0" i="0" u="none" strike="noStrike">
                <a:effectLst/>
                <a:latin typeface="ui-sans-serif"/>
              </a:rPr>
              <a:t>During the 2000s, we experienced what is known as the "Traditional Deployment Era". This period was characterized by:</a:t>
            </a:r>
          </a:p>
          <a:p>
            <a:pPr algn="l">
              <a:buFont typeface="Arial" panose="020B0604020202020204" pitchFamily="34" charset="0"/>
              <a:buChar char="•"/>
            </a:pPr>
            <a:r>
              <a:rPr lang="en-US" b="1" i="0" u="none" strike="noStrike">
                <a:effectLst/>
                <a:latin typeface="ui-sans-serif"/>
              </a:rPr>
              <a:t>On-premises Deployments</a:t>
            </a:r>
            <a:r>
              <a:rPr lang="en-US" b="0" i="0" u="none" strike="noStrike">
                <a:effectLst/>
                <a:latin typeface="ui-sans-serif"/>
              </a:rPr>
              <a:t>: Companies managed their own data centers or used colocation services.</a:t>
            </a:r>
          </a:p>
          <a:p>
            <a:pPr algn="l">
              <a:buFont typeface="Arial" panose="020B0604020202020204" pitchFamily="34" charset="0"/>
              <a:buChar char="•"/>
            </a:pPr>
            <a:r>
              <a:rPr lang="en-US" b="1" i="0" u="none" strike="noStrike">
                <a:effectLst/>
                <a:latin typeface="ui-sans-serif"/>
              </a:rPr>
              <a:t>Teams of Sysadmins</a:t>
            </a:r>
            <a:r>
              <a:rPr lang="en-US" b="0" i="0" u="none" strike="noStrike">
                <a:effectLst/>
                <a:latin typeface="ui-sans-serif"/>
              </a:rPr>
              <a:t>: Dedicated teams of system administrators were responsible for provisioning and managing fleets of servers, which was often a labor-intensive and immature process.</a:t>
            </a:r>
          </a:p>
          <a:p>
            <a:pPr algn="l">
              <a:buFont typeface="Arial" panose="020B0604020202020204" pitchFamily="34" charset="0"/>
              <a:buChar char="•"/>
            </a:pPr>
            <a:r>
              <a:rPr lang="en-US" b="1" i="0" u="none" strike="noStrike">
                <a:effectLst/>
                <a:latin typeface="ui-sans-serif"/>
              </a:rPr>
              <a:t>Bare Metal Servers</a:t>
            </a:r>
            <a:r>
              <a:rPr lang="en-US" b="0" i="0" u="none" strike="noStrike">
                <a:effectLst/>
                <a:latin typeface="ui-sans-serif"/>
              </a:rPr>
              <a:t>: Applications ran directly on physical servers.</a:t>
            </a:r>
          </a:p>
          <a:p>
            <a:pPr algn="l">
              <a:buFont typeface="Arial" panose="020B0604020202020204" pitchFamily="34" charset="0"/>
              <a:buChar char="•"/>
            </a:pPr>
            <a:r>
              <a:rPr lang="en-US" b="1" i="0" u="none" strike="noStrike">
                <a:effectLst/>
                <a:latin typeface="ui-sans-serif"/>
              </a:rPr>
              <a:t>Monolithic Architecture</a:t>
            </a:r>
            <a:r>
              <a:rPr lang="en-US" b="0" i="0" u="none" strike="noStrike">
                <a:effectLst/>
                <a:latin typeface="ui-sans-serif"/>
              </a:rPr>
              <a:t>: The prevalent architectural style was monolithic, where applications were built as single, indivisible units.</a:t>
            </a:r>
          </a:p>
          <a:p>
            <a:pPr algn="l">
              <a:buFont typeface="Arial" panose="020B0604020202020204" pitchFamily="34" charset="0"/>
              <a:buChar char="•"/>
            </a:pPr>
            <a:r>
              <a:rPr lang="en-US" b="1" i="0" u="none" strike="noStrike">
                <a:effectLst/>
                <a:latin typeface="ui-sans-serif"/>
              </a:rPr>
              <a:t>Homegrown Monitoring Tools</a:t>
            </a:r>
            <a:r>
              <a:rPr lang="en-US" b="0" i="0" u="none" strike="noStrike">
                <a:effectLst/>
                <a:latin typeface="ui-sans-serif"/>
              </a:rPr>
              <a:t>: Monitoring and managing applications required custom-built tools due to the lack of standardized solutions</a:t>
            </a:r>
          </a:p>
          <a:p>
            <a:pPr algn="l"/>
            <a:endParaRPr lang="en-US" b="0" i="0" u="sng" strike="noStrike">
              <a:effectLst/>
              <a:latin typeface="ui-sans-serif"/>
              <a:hlinkClick r:id="rId3"/>
            </a:endParaRPr>
          </a:p>
          <a:p>
            <a:pPr algn="l"/>
            <a:r>
              <a:rPr lang="en-US" b="0" i="0" u="sng" strike="noStrike">
                <a:effectLst/>
                <a:latin typeface="ui-sans-serif"/>
              </a:rPr>
              <a:t>2010s: Virtualized Deployment Era</a:t>
            </a:r>
            <a:endParaRPr lang="en-US" b="1" i="0" u="sng" strike="noStrike">
              <a:effectLst/>
              <a:latin typeface="ui-sans-serif"/>
            </a:endParaRPr>
          </a:p>
          <a:p>
            <a:pPr algn="l"/>
            <a:r>
              <a:rPr lang="en-US" b="0" i="0" u="none" strike="noStrike">
                <a:effectLst/>
                <a:latin typeface="ui-sans-serif"/>
              </a:rPr>
              <a:t>The 2010s marked the transition to the "Virtualized Deployment Era". Key developments during this time included:</a:t>
            </a:r>
          </a:p>
          <a:p>
            <a:pPr algn="l">
              <a:buFont typeface="Arial" panose="020B0604020202020204" pitchFamily="34" charset="0"/>
              <a:buChar char="•"/>
            </a:pPr>
            <a:r>
              <a:rPr lang="en-US" b="1" i="0" u="none" strike="noStrike">
                <a:effectLst/>
                <a:latin typeface="ui-sans-serif"/>
              </a:rPr>
              <a:t>Cloud Computing</a:t>
            </a:r>
            <a:r>
              <a:rPr lang="en-US" b="0" i="0" u="none" strike="noStrike">
                <a:effectLst/>
                <a:latin typeface="ui-sans-serif"/>
              </a:rPr>
              <a:t>: The advent of cloud computing allowed Virtual Machines (VMs) to be created and destroyed in minutes, providing greater flexibility and scalability.</a:t>
            </a:r>
          </a:p>
          <a:p>
            <a:pPr algn="l">
              <a:buFont typeface="Arial" panose="020B0604020202020204" pitchFamily="34" charset="0"/>
              <a:buChar char="•"/>
            </a:pPr>
            <a:r>
              <a:rPr lang="en-US" b="1" i="0" u="none" strike="noStrike">
                <a:effectLst/>
                <a:latin typeface="ui-sans-serif"/>
              </a:rPr>
              <a:t>Configuration Management Tools</a:t>
            </a:r>
            <a:r>
              <a:rPr lang="en-US" b="0" i="0" u="none" strike="noStrike">
                <a:effectLst/>
                <a:latin typeface="ui-sans-serif"/>
              </a:rPr>
              <a:t>: Tools like Puppet and Chef became popular for managing infrastructure as code, simplifying the configuration and management of large-scale deployments.</a:t>
            </a:r>
          </a:p>
          <a:p>
            <a:pPr algn="l">
              <a:buFont typeface="Arial" panose="020B0604020202020204" pitchFamily="34" charset="0"/>
              <a:buChar char="•"/>
            </a:pPr>
            <a:r>
              <a:rPr lang="en-US" b="1" i="0" u="none" strike="noStrike">
                <a:effectLst/>
                <a:latin typeface="ui-sans-serif"/>
              </a:rPr>
              <a:t>Manual Bin-Packing</a:t>
            </a:r>
            <a:r>
              <a:rPr lang="en-US" b="0" i="0" u="none" strike="noStrike">
                <a:effectLst/>
                <a:latin typeface="ui-sans-serif"/>
              </a:rPr>
              <a:t>: Applications were manually allocated to VMs, optimizing resource usage but still requiring significant manual effort.</a:t>
            </a:r>
          </a:p>
          <a:p>
            <a:pPr algn="l">
              <a:buFont typeface="Arial" panose="020B0604020202020204" pitchFamily="34" charset="0"/>
              <a:buChar char="•"/>
            </a:pPr>
            <a:r>
              <a:rPr lang="en-US" b="1" i="0" u="none" strike="noStrike">
                <a:effectLst/>
                <a:latin typeface="ui-sans-serif"/>
              </a:rPr>
              <a:t>Improved Tooling</a:t>
            </a:r>
            <a:r>
              <a:rPr lang="en-US" b="0" i="0" u="none" strike="noStrike">
                <a:effectLst/>
                <a:latin typeface="ui-sans-serif"/>
              </a:rPr>
              <a:t>: The emergence of better tooling made it practical to manage a larger number of applications and cloud resources.</a:t>
            </a:r>
          </a:p>
          <a:p>
            <a:pPr algn="l">
              <a:buFont typeface="Arial" panose="020B0604020202020204" pitchFamily="34" charset="0"/>
              <a:buChar char="•"/>
            </a:pPr>
            <a:r>
              <a:rPr lang="en-US" b="1" i="0" u="none" strike="noStrike">
                <a:effectLst/>
                <a:latin typeface="ui-sans-serif"/>
              </a:rPr>
              <a:t>Challenges with Scale</a:t>
            </a:r>
            <a:r>
              <a:rPr lang="en-US" b="0" i="0" u="none" strike="noStrike">
                <a:effectLst/>
                <a:latin typeface="ui-sans-serif"/>
              </a:rPr>
              <a:t>: Despite the improvements, managing large numbers of cloud resources remained a significant challenge.</a:t>
            </a:r>
          </a:p>
          <a:p>
            <a:pPr algn="l">
              <a:buFont typeface="Arial" panose="020B0604020202020204" pitchFamily="34" charset="0"/>
              <a:buChar char="•"/>
            </a:pPr>
            <a:endParaRPr lang="en-US" b="0" i="0" u="none" strike="noStrike">
              <a:effectLst/>
              <a:latin typeface="ui-sans-serif"/>
            </a:endParaRPr>
          </a:p>
          <a:p>
            <a:br>
              <a:rPr lang="en-US"/>
            </a:br>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a:p>
        </p:txBody>
      </p:sp>
    </p:spTree>
    <p:extLst>
      <p:ext uri="{BB962C8B-B14F-4D97-AF65-F5344CB8AC3E}">
        <p14:creationId xmlns:p14="http://schemas.microsoft.com/office/powerpoint/2010/main" val="217532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A006B-5B68-9F94-5FBB-83342FA2B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940AB-8D64-F59E-8751-7E41F7635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EEE05-10E4-4613-6D50-D77BCC15D8C7}"/>
              </a:ext>
            </a:extLst>
          </p:cNvPr>
          <p:cNvSpPr>
            <a:spLocks noGrp="1"/>
          </p:cNvSpPr>
          <p:nvPr>
            <p:ph type="body" idx="1"/>
          </p:nvPr>
        </p:nvSpPr>
        <p:spPr/>
        <p:txBody>
          <a:bodyPr/>
          <a:lstStyle/>
          <a:p>
            <a:pPr algn="l">
              <a:buFont typeface="Arial" panose="020B0604020202020204" pitchFamily="34" charset="0"/>
              <a:buChar char="•"/>
            </a:pPr>
            <a:endParaRPr lang="en-US" b="0" i="0" u="none" strike="noStrike">
              <a:effectLst/>
              <a:latin typeface="ui-sans-serif"/>
            </a:endParaRPr>
          </a:p>
          <a:p>
            <a:br>
              <a:rPr lang="en-US"/>
            </a:br>
            <a:endParaRPr lang="en-US"/>
          </a:p>
        </p:txBody>
      </p:sp>
      <p:sp>
        <p:nvSpPr>
          <p:cNvPr id="4" name="Slide Number Placeholder 3">
            <a:extLst>
              <a:ext uri="{FF2B5EF4-FFF2-40B4-BE49-F238E27FC236}">
                <a16:creationId xmlns:a16="http://schemas.microsoft.com/office/drawing/2014/main" id="{DE93BA60-50BF-5F6A-7567-4D86F2657B01}"/>
              </a:ext>
            </a:extLst>
          </p:cNvPr>
          <p:cNvSpPr>
            <a:spLocks noGrp="1"/>
          </p:cNvSpPr>
          <p:nvPr>
            <p:ph type="sldNum" sz="quarter" idx="5"/>
          </p:nvPr>
        </p:nvSpPr>
        <p:spPr/>
        <p:txBody>
          <a:bodyPr/>
          <a:lstStyle/>
          <a:p>
            <a:fld id="{F52A25F9-16D3-E64A-8639-7B020C319E7B}" type="slidenum">
              <a:rPr lang="en-US" smtClean="0"/>
              <a:pPr/>
              <a:t>5</a:t>
            </a:fld>
            <a:endParaRPr lang="en-US"/>
          </a:p>
        </p:txBody>
      </p:sp>
    </p:spTree>
    <p:extLst>
      <p:ext uri="{BB962C8B-B14F-4D97-AF65-F5344CB8AC3E}">
        <p14:creationId xmlns:p14="http://schemas.microsoft.com/office/powerpoint/2010/main" val="152561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400" b="1" i="0" u="none" strike="noStrike">
                <a:solidFill>
                  <a:srgbClr val="FFFFFF"/>
                </a:solidFill>
                <a:effectLst/>
                <a:latin typeface="open sans" panose="020B0606030504020204" pitchFamily="34" charset="0"/>
              </a:rPr>
              <a:t>Automated rollouts and rollbacks</a:t>
            </a:r>
            <a:r>
              <a:rPr lang="en-US" sz="1400" b="0" i="0" u="none" strike="noStrike">
                <a:solidFill>
                  <a:srgbClr val="FFFFFF"/>
                </a:solidFill>
                <a:effectLst/>
                <a:latin typeface="open sans" panose="020B0606030504020204" pitchFamily="34" charset="0"/>
              </a:rPr>
              <a:t>: Kubernetes progressively rolls out changes to your application or its configuration, while monitoring application health to ensure it doesn't kill all your instances at the same time. If something goes wrong, Kubernetes will rollback the change for you</a:t>
            </a:r>
          </a:p>
          <a:p>
            <a:pPr marL="171450" indent="-171450" algn="l">
              <a:buFont typeface="Arial" panose="020B0604020202020204" pitchFamily="34" charset="0"/>
              <a:buChar char="•"/>
            </a:pPr>
            <a:r>
              <a:rPr lang="en-US" sz="1400"/>
              <a:t>Service discover and load balancing: </a:t>
            </a:r>
            <a:r>
              <a:rPr lang="en-US" sz="1400" b="0" i="0" u="none" strike="noStrike">
                <a:solidFill>
                  <a:srgbClr val="FFFFFF"/>
                </a:solidFill>
                <a:effectLst/>
                <a:latin typeface="open sans" panose="020B0606030504020204" pitchFamily="34" charset="0"/>
              </a:rPr>
              <a:t>No need to modify your application to use an unfamiliar service discovery mechanism. Kubernetes gives Pods their own IP addresses and a single DNS name for a set of Pods, and can load-balance across them.</a:t>
            </a:r>
          </a:p>
          <a:p>
            <a:pPr marL="171450" indent="-171450" algn="l">
              <a:buFont typeface="Arial" panose="020B0604020202020204" pitchFamily="34" charset="0"/>
              <a:buChar char="•"/>
            </a:pPr>
            <a:r>
              <a:rPr lang="en-US" sz="1400" b="0" i="0" u="none" strike="noStrike">
                <a:solidFill>
                  <a:srgbClr val="FFFFFF"/>
                </a:solidFill>
                <a:effectLst/>
                <a:latin typeface="open sans" panose="020B0606030504020204" pitchFamily="34" charset="0"/>
              </a:rPr>
              <a:t>Storage Orchestration: Automatically mount the storage system of your choice, whether from local storage, a public cloud provider, or a network storage system such as iSCSI or NFS.</a:t>
            </a:r>
          </a:p>
          <a:p>
            <a:pPr marL="171450" indent="-171450" algn="l">
              <a:buFont typeface="Arial" panose="020B0604020202020204" pitchFamily="34" charset="0"/>
              <a:buChar char="•"/>
            </a:pPr>
            <a:r>
              <a:rPr lang="en-US" sz="1400" b="0" i="0" u="none" strike="noStrike">
                <a:solidFill>
                  <a:srgbClr val="FFFFFF"/>
                </a:solidFill>
                <a:effectLst/>
                <a:latin typeface="open sans" panose="020B0606030504020204" pitchFamily="34" charset="0"/>
              </a:rPr>
              <a:t>Self Healing: Restarts containers that fail, replaces and reschedules containers when nodes die, kills containers that don't respond to your user-defined health check, and doesn't advertise them to clients until they are ready to serve.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Secret and Configuration Management: </a:t>
            </a:r>
            <a:r>
              <a:rPr lang="en-US" sz="1400" b="0" i="0" u="none" strike="noStrike">
                <a:solidFill>
                  <a:srgbClr val="FFFFFF"/>
                </a:solidFill>
                <a:effectLst/>
                <a:latin typeface="open sans" panose="020B0606030504020204" pitchFamily="34" charset="0"/>
              </a:rPr>
              <a:t>Deploy and update Secrets and application configuration without rebuilding your image and without exposing Secrets in your stack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a:t>Batch Execution: </a:t>
            </a:r>
            <a:r>
              <a:rPr lang="en-US" sz="2000" b="0" i="0" u="none" strike="noStrike">
                <a:solidFill>
                  <a:srgbClr val="FFFFFF"/>
                </a:solidFill>
                <a:effectLst/>
                <a:latin typeface="open sans" panose="020B0606030504020204" pitchFamily="34" charset="0"/>
              </a:rPr>
              <a:t>Kubernetes can manage your batch and CI workloads, replacing containers that fail, if desired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a:t>Horizontal Scaling: </a:t>
            </a:r>
            <a:r>
              <a:rPr lang="en-US" sz="2000" b="0" i="0" u="none" strike="noStrike">
                <a:solidFill>
                  <a:srgbClr val="FFFFFF"/>
                </a:solidFill>
                <a:effectLst/>
                <a:latin typeface="open sans" panose="020B0606030504020204" pitchFamily="34" charset="0"/>
              </a:rPr>
              <a:t>Scale your application up and down with a simple command, with a UI, or automatically based on CPU usage.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Ipv4/IPv6 dual-stack: </a:t>
            </a:r>
            <a:r>
              <a:rPr lang="en-US" sz="2000" b="0" i="0" u="none" strike="noStrike">
                <a:solidFill>
                  <a:srgbClr val="FFFFFF"/>
                </a:solidFill>
                <a:effectLst/>
                <a:latin typeface="open sans" panose="020B0606030504020204" pitchFamily="34" charset="0"/>
              </a:rPr>
              <a:t>Allocation of IPv4 and IPv6 addresses to Pods and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a:t>Designed for extensibility: </a:t>
            </a:r>
            <a:r>
              <a:rPr lang="en-US" sz="3200" b="0" i="0" u="none" strike="noStrike">
                <a:solidFill>
                  <a:srgbClr val="FFFFFF"/>
                </a:solidFill>
                <a:effectLst/>
                <a:latin typeface="open sans" panose="020B0606030504020204" pitchFamily="34" charset="0"/>
              </a:rPr>
              <a:t>Add features to your Kubernetes cluster without changing upstream source code.</a:t>
            </a:r>
            <a:endParaRPr lang="en-US" sz="2000" b="0" i="0" u="none" strike="noStrike">
              <a:solidFill>
                <a:srgbClr val="FFFFF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a:solidFill>
                <a:srgbClr val="FFFFF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p>
        </p:txBody>
      </p:sp>
      <p:sp>
        <p:nvSpPr>
          <p:cNvPr id="4" name="Slide Number Placeholder 3"/>
          <p:cNvSpPr>
            <a:spLocks noGrp="1"/>
          </p:cNvSpPr>
          <p:nvPr>
            <p:ph type="sldNum" sz="quarter" idx="5"/>
          </p:nvPr>
        </p:nvSpPr>
        <p:spPr/>
        <p:txBody>
          <a:bodyPr/>
          <a:lstStyle/>
          <a:p>
            <a:fld id="{F52A25F9-16D3-E64A-8639-7B020C319E7B}" type="slidenum">
              <a:rPr lang="en-US" smtClean="0"/>
              <a:pPr/>
              <a:t>7</a:t>
            </a:fld>
            <a:endParaRPr lang="en-US"/>
          </a:p>
        </p:txBody>
      </p:sp>
    </p:spTree>
    <p:extLst>
      <p:ext uri="{BB962C8B-B14F-4D97-AF65-F5344CB8AC3E}">
        <p14:creationId xmlns:p14="http://schemas.microsoft.com/office/powerpoint/2010/main" val="155812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9</a:t>
            </a:fld>
            <a:endParaRPr lang="en-US"/>
          </a:p>
        </p:txBody>
      </p:sp>
    </p:spTree>
    <p:extLst>
      <p:ext uri="{BB962C8B-B14F-4D97-AF65-F5344CB8AC3E}">
        <p14:creationId xmlns:p14="http://schemas.microsoft.com/office/powerpoint/2010/main" val="384337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 us understand the most basic components of K8s to get you started using Kubernetes in 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Kubernetes has tons of components. But at most of time, we only work with a handful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will understand by setting up a simple JS application and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10</a:t>
            </a:fld>
            <a:endParaRPr lang="en-US"/>
          </a:p>
        </p:txBody>
      </p:sp>
    </p:spTree>
    <p:extLst>
      <p:ext uri="{BB962C8B-B14F-4D97-AF65-F5344CB8AC3E}">
        <p14:creationId xmlns:p14="http://schemas.microsoft.com/office/powerpoint/2010/main" val="163100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effectLst/>
                <a:latin typeface="ui-sans-serif"/>
              </a:rPr>
              <a:t>Each pod is assigned an IP address to make it reachable via the network, but the pods are considered ephemeral and may be deleted at any time.</a:t>
            </a:r>
          </a:p>
          <a:p>
            <a:r>
              <a:rPr lang="en-US" b="0" i="0" u="none" strike="noStrike">
                <a:effectLst/>
                <a:latin typeface="ui-sans-serif"/>
              </a:rPr>
              <a:t>To provide a stable way to address a set of pods (e.g. from a </a:t>
            </a:r>
            <a:r>
              <a:rPr lang="en-US"/>
              <a:t>Deployment</a:t>
            </a:r>
            <a:r>
              <a:rPr lang="en-US" b="0" i="0" u="none" strike="noStrike">
                <a:effectLst/>
                <a:latin typeface="ui-sans-serif"/>
              </a:rPr>
              <a:t>) we use a </a:t>
            </a:r>
            <a:r>
              <a:rPr lang="en-US"/>
              <a:t>Service</a:t>
            </a:r>
            <a:r>
              <a:rPr lang="en-US" b="0" i="0" u="none" strike="noStrike">
                <a:effectLst/>
                <a:latin typeface="ui-sans-serif"/>
              </a:rPr>
              <a:t>. There are a variety of kinds of services that provide access to pods from within or outside of the cluster.</a:t>
            </a:r>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11</a:t>
            </a:fld>
            <a:endParaRPr lang="en-US"/>
          </a:p>
        </p:txBody>
      </p:sp>
    </p:spTree>
    <p:extLst>
      <p:ext uri="{BB962C8B-B14F-4D97-AF65-F5344CB8AC3E}">
        <p14:creationId xmlns:p14="http://schemas.microsoft.com/office/powerpoint/2010/main" val="263550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12</a:t>
            </a:fld>
            <a:endParaRPr lang="en-US"/>
          </a:p>
        </p:txBody>
      </p:sp>
    </p:spTree>
    <p:extLst>
      <p:ext uri="{BB962C8B-B14F-4D97-AF65-F5344CB8AC3E}">
        <p14:creationId xmlns:p14="http://schemas.microsoft.com/office/powerpoint/2010/main" val="1664861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a:t>Click to edit Master title style</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r>
              <a:rPr lang="en-US"/>
              <a:t>Click icon to add chart</a:t>
            </a:r>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15.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2T86xAtR6Fo?si=E3s6dB6L8lsQ9vku"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kubelabs.collabnix.com/"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X48VuDVv0do&amp;t=1413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658367" y="665282"/>
            <a:ext cx="9242717" cy="3877055"/>
          </a:xfrm>
        </p:spPr>
        <p:txBody>
          <a:bodyPr/>
          <a:lstStyle/>
          <a:p>
            <a:r>
              <a:rPr lang="en-US" sz="6600"/>
              <a:t>Kubernetes </a:t>
            </a:r>
            <a:br>
              <a:rPr lang="en-US" sz="6600"/>
            </a:br>
            <a:r>
              <a:rPr lang="en-US" sz="6600"/>
              <a:t>deep dive</a:t>
            </a:r>
            <a:r>
              <a:rPr lang="en-US" sz="6600" b="0"/>
              <a:t>:</a:t>
            </a:r>
            <a:br>
              <a:rPr lang="en-US" sz="5200" b="0"/>
            </a:br>
            <a:r>
              <a:rPr lang="en-US" sz="5400" b="0"/>
              <a:t>container orchestration </a:t>
            </a:r>
            <a:br>
              <a:rPr lang="en-US" sz="5400" b="0"/>
            </a:br>
            <a:r>
              <a:rPr lang="en-US" sz="5400" b="0"/>
              <a:t>in the cloud</a:t>
            </a:r>
            <a:endParaRPr lang="en-US" sz="4400" b="0"/>
          </a:p>
        </p:txBody>
      </p:sp>
      <p:sp>
        <p:nvSpPr>
          <p:cNvPr id="3" name="Text Placeholder 2">
            <a:extLst>
              <a:ext uri="{FF2B5EF4-FFF2-40B4-BE49-F238E27FC236}">
                <a16:creationId xmlns:a16="http://schemas.microsoft.com/office/drawing/2014/main" id="{3A693FED-1BD6-959B-1AC3-1E13D5A2E870}"/>
              </a:ext>
            </a:extLst>
          </p:cNvPr>
          <p:cNvSpPr>
            <a:spLocks noGrp="1"/>
          </p:cNvSpPr>
          <p:nvPr>
            <p:ph type="body" sz="quarter" idx="10"/>
          </p:nvPr>
        </p:nvSpPr>
        <p:spPr>
          <a:xfrm>
            <a:off x="658367" y="4542337"/>
            <a:ext cx="7158277" cy="1650381"/>
          </a:xfrm>
        </p:spPr>
        <p:txBody>
          <a:bodyPr/>
          <a:lstStyle/>
          <a:p>
            <a:r>
              <a:rPr lang="en-US" sz="2400" b="1"/>
              <a:t>Speaker</a:t>
            </a:r>
            <a:r>
              <a:rPr lang="en-US"/>
              <a:t>: Mounish </a:t>
            </a:r>
            <a:r>
              <a:rPr lang="en-US" err="1"/>
              <a:t>Pedagandham</a:t>
            </a:r>
            <a:endParaRPr lang="en-US"/>
          </a:p>
          <a:p>
            <a:r>
              <a:rPr lang="en-US" sz="2400" b="1"/>
              <a:t>Event Managers</a:t>
            </a:r>
            <a:r>
              <a:rPr lang="en-US"/>
              <a:t>: Saloni Redij, Nikita Patil</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A3EF46-A020-5345-2FAA-FEEAD51DDD00}"/>
              </a:ext>
            </a:extLst>
          </p:cNvPr>
          <p:cNvSpPr>
            <a:spLocks noGrp="1"/>
          </p:cNvSpPr>
          <p:nvPr>
            <p:ph type="ftr" sz="quarter" idx="10"/>
          </p:nvPr>
        </p:nvSpPr>
        <p:spPr>
          <a:xfrm>
            <a:off x="7586980" y="6332474"/>
            <a:ext cx="4114800" cy="365125"/>
          </a:xfrm>
        </p:spPr>
        <p:txBody>
          <a:bodyPr/>
          <a:lstStyle/>
          <a:p>
            <a:fld id="{EB53C135-CEC6-A548-8917-8F7FEB82358B}" type="slidenum">
              <a:rPr lang="en-US" smtClean="0"/>
              <a:pPr/>
              <a:t>10</a:t>
            </a:fld>
            <a:endParaRPr lang="en-US"/>
          </a:p>
        </p:txBody>
      </p:sp>
      <p:pic>
        <p:nvPicPr>
          <p:cNvPr id="7" name="Picture 6">
            <a:extLst>
              <a:ext uri="{FF2B5EF4-FFF2-40B4-BE49-F238E27FC236}">
                <a16:creationId xmlns:a16="http://schemas.microsoft.com/office/drawing/2014/main" id="{BB896453-C12B-D2AD-805C-6166B5D00CA9}"/>
              </a:ext>
            </a:extLst>
          </p:cNvPr>
          <p:cNvPicPr>
            <a:picLocks noChangeAspect="1"/>
          </p:cNvPicPr>
          <p:nvPr/>
        </p:nvPicPr>
        <p:blipFill>
          <a:blip r:embed="rId3"/>
          <a:stretch>
            <a:fillRect/>
          </a:stretch>
        </p:blipFill>
        <p:spPr>
          <a:xfrm>
            <a:off x="800100" y="1346198"/>
            <a:ext cx="1270000" cy="1270000"/>
          </a:xfrm>
          <a:prstGeom prst="rect">
            <a:avLst/>
          </a:prstGeom>
        </p:spPr>
      </p:pic>
      <p:pic>
        <p:nvPicPr>
          <p:cNvPr id="8" name="Picture 7">
            <a:extLst>
              <a:ext uri="{FF2B5EF4-FFF2-40B4-BE49-F238E27FC236}">
                <a16:creationId xmlns:a16="http://schemas.microsoft.com/office/drawing/2014/main" id="{137DC4CB-0076-106D-9E85-750F71EDBF0E}"/>
              </a:ext>
            </a:extLst>
          </p:cNvPr>
          <p:cNvPicPr>
            <a:picLocks noChangeAspect="1"/>
          </p:cNvPicPr>
          <p:nvPr/>
        </p:nvPicPr>
        <p:blipFill>
          <a:blip r:embed="rId4"/>
          <a:stretch>
            <a:fillRect/>
          </a:stretch>
        </p:blipFill>
        <p:spPr>
          <a:xfrm>
            <a:off x="4610100" y="2794000"/>
            <a:ext cx="1270000" cy="1270000"/>
          </a:xfrm>
          <a:prstGeom prst="rect">
            <a:avLst/>
          </a:prstGeom>
        </p:spPr>
      </p:pic>
      <p:pic>
        <p:nvPicPr>
          <p:cNvPr id="9" name="Picture 8">
            <a:extLst>
              <a:ext uri="{FF2B5EF4-FFF2-40B4-BE49-F238E27FC236}">
                <a16:creationId xmlns:a16="http://schemas.microsoft.com/office/drawing/2014/main" id="{39118DA3-7AB9-0871-0F5A-8F5600898FEA}"/>
              </a:ext>
            </a:extLst>
          </p:cNvPr>
          <p:cNvPicPr>
            <a:picLocks noChangeAspect="1"/>
          </p:cNvPicPr>
          <p:nvPr/>
        </p:nvPicPr>
        <p:blipFill>
          <a:blip r:embed="rId5"/>
          <a:stretch>
            <a:fillRect/>
          </a:stretch>
        </p:blipFill>
        <p:spPr>
          <a:xfrm>
            <a:off x="2070100" y="2794000"/>
            <a:ext cx="1270000" cy="1270000"/>
          </a:xfrm>
          <a:prstGeom prst="rect">
            <a:avLst/>
          </a:prstGeom>
        </p:spPr>
      </p:pic>
      <p:pic>
        <p:nvPicPr>
          <p:cNvPr id="10" name="Picture 9">
            <a:extLst>
              <a:ext uri="{FF2B5EF4-FFF2-40B4-BE49-F238E27FC236}">
                <a16:creationId xmlns:a16="http://schemas.microsoft.com/office/drawing/2014/main" id="{95C1CCC1-B2DA-19E9-483F-AA29A0BA2E5D}"/>
              </a:ext>
            </a:extLst>
          </p:cNvPr>
          <p:cNvPicPr>
            <a:picLocks noChangeAspect="1"/>
          </p:cNvPicPr>
          <p:nvPr/>
        </p:nvPicPr>
        <p:blipFill>
          <a:blip r:embed="rId6"/>
          <a:stretch>
            <a:fillRect/>
          </a:stretch>
        </p:blipFill>
        <p:spPr>
          <a:xfrm>
            <a:off x="3340100" y="1346198"/>
            <a:ext cx="1270000" cy="1270000"/>
          </a:xfrm>
          <a:prstGeom prst="rect">
            <a:avLst/>
          </a:prstGeom>
        </p:spPr>
      </p:pic>
      <p:pic>
        <p:nvPicPr>
          <p:cNvPr id="11" name="Picture 10">
            <a:extLst>
              <a:ext uri="{FF2B5EF4-FFF2-40B4-BE49-F238E27FC236}">
                <a16:creationId xmlns:a16="http://schemas.microsoft.com/office/drawing/2014/main" id="{3A981652-2F67-3EA6-9757-EFDC5A220C6F}"/>
              </a:ext>
            </a:extLst>
          </p:cNvPr>
          <p:cNvPicPr>
            <a:picLocks noChangeAspect="1"/>
          </p:cNvPicPr>
          <p:nvPr/>
        </p:nvPicPr>
        <p:blipFill>
          <a:blip r:embed="rId7"/>
          <a:stretch>
            <a:fillRect/>
          </a:stretch>
        </p:blipFill>
        <p:spPr>
          <a:xfrm>
            <a:off x="5880100" y="4216400"/>
            <a:ext cx="1270000" cy="1270000"/>
          </a:xfrm>
          <a:prstGeom prst="rect">
            <a:avLst/>
          </a:prstGeom>
        </p:spPr>
      </p:pic>
      <p:pic>
        <p:nvPicPr>
          <p:cNvPr id="14" name="Picture 13">
            <a:extLst>
              <a:ext uri="{FF2B5EF4-FFF2-40B4-BE49-F238E27FC236}">
                <a16:creationId xmlns:a16="http://schemas.microsoft.com/office/drawing/2014/main" id="{6A7CBB71-8EF2-4EFF-3F43-37DA3EB728A7}"/>
              </a:ext>
            </a:extLst>
          </p:cNvPr>
          <p:cNvPicPr>
            <a:picLocks noChangeAspect="1"/>
          </p:cNvPicPr>
          <p:nvPr/>
        </p:nvPicPr>
        <p:blipFill>
          <a:blip r:embed="rId8"/>
          <a:stretch>
            <a:fillRect/>
          </a:stretch>
        </p:blipFill>
        <p:spPr>
          <a:xfrm>
            <a:off x="3340100" y="4241802"/>
            <a:ext cx="1270000" cy="1270000"/>
          </a:xfrm>
          <a:prstGeom prst="rect">
            <a:avLst/>
          </a:prstGeom>
        </p:spPr>
      </p:pic>
      <p:pic>
        <p:nvPicPr>
          <p:cNvPr id="15" name="Picture 14">
            <a:extLst>
              <a:ext uri="{FF2B5EF4-FFF2-40B4-BE49-F238E27FC236}">
                <a16:creationId xmlns:a16="http://schemas.microsoft.com/office/drawing/2014/main" id="{807327FB-5872-6EA9-2E83-EF0B5EBCA99E}"/>
              </a:ext>
            </a:extLst>
          </p:cNvPr>
          <p:cNvPicPr>
            <a:picLocks noChangeAspect="1"/>
          </p:cNvPicPr>
          <p:nvPr/>
        </p:nvPicPr>
        <p:blipFill>
          <a:blip r:embed="rId9"/>
          <a:stretch>
            <a:fillRect/>
          </a:stretch>
        </p:blipFill>
        <p:spPr>
          <a:xfrm>
            <a:off x="800100" y="4241802"/>
            <a:ext cx="1270000" cy="1270000"/>
          </a:xfrm>
          <a:prstGeom prst="rect">
            <a:avLst/>
          </a:prstGeom>
        </p:spPr>
      </p:pic>
      <p:pic>
        <p:nvPicPr>
          <p:cNvPr id="16" name="Picture 15">
            <a:extLst>
              <a:ext uri="{FF2B5EF4-FFF2-40B4-BE49-F238E27FC236}">
                <a16:creationId xmlns:a16="http://schemas.microsoft.com/office/drawing/2014/main" id="{6BAC071C-D89E-5F8A-FD5E-D0938A06AA93}"/>
              </a:ext>
            </a:extLst>
          </p:cNvPr>
          <p:cNvPicPr>
            <a:picLocks noChangeAspect="1"/>
          </p:cNvPicPr>
          <p:nvPr/>
        </p:nvPicPr>
        <p:blipFill>
          <a:blip r:embed="rId10"/>
          <a:stretch>
            <a:fillRect/>
          </a:stretch>
        </p:blipFill>
        <p:spPr>
          <a:xfrm>
            <a:off x="5880100" y="1346198"/>
            <a:ext cx="1270000" cy="12700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6B267F51-96C4-32CA-5316-6BAE6E3B2ECF}"/>
              </a:ext>
            </a:extLst>
          </p:cNvPr>
          <p:cNvPicPr>
            <a:picLocks noChangeAspect="1"/>
          </p:cNvPicPr>
          <p:nvPr/>
        </p:nvPicPr>
        <p:blipFill>
          <a:blip r:embed="rId11"/>
          <a:stretch>
            <a:fillRect/>
          </a:stretch>
        </p:blipFill>
        <p:spPr>
          <a:xfrm>
            <a:off x="7882128" y="1499616"/>
            <a:ext cx="3020434" cy="5184648"/>
          </a:xfrm>
          <a:prstGeom prst="rect">
            <a:avLst/>
          </a:prstGeom>
        </p:spPr>
      </p:pic>
    </p:spTree>
    <p:extLst>
      <p:ext uri="{BB962C8B-B14F-4D97-AF65-F5344CB8AC3E}">
        <p14:creationId xmlns:p14="http://schemas.microsoft.com/office/powerpoint/2010/main" val="426620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49CD-BA2D-0B5E-37C0-3D20C8864AF7}"/>
              </a:ext>
            </a:extLst>
          </p:cNvPr>
          <p:cNvSpPr>
            <a:spLocks noGrp="1"/>
          </p:cNvSpPr>
          <p:nvPr>
            <p:ph type="title"/>
          </p:nvPr>
        </p:nvSpPr>
        <p:spPr/>
        <p:txBody>
          <a:bodyPr/>
          <a:lstStyle/>
          <a:p>
            <a:r>
              <a:rPr lang="en-US"/>
              <a:t>Pod</a:t>
            </a:r>
          </a:p>
        </p:txBody>
      </p:sp>
      <p:sp>
        <p:nvSpPr>
          <p:cNvPr id="3" name="Content Placeholder 2">
            <a:extLst>
              <a:ext uri="{FF2B5EF4-FFF2-40B4-BE49-F238E27FC236}">
                <a16:creationId xmlns:a16="http://schemas.microsoft.com/office/drawing/2014/main" id="{379B8B75-FDB2-CFD8-D4C9-35351B79EB48}"/>
              </a:ext>
            </a:extLst>
          </p:cNvPr>
          <p:cNvSpPr>
            <a:spLocks noGrp="1"/>
          </p:cNvSpPr>
          <p:nvPr>
            <p:ph idx="1"/>
          </p:nvPr>
        </p:nvSpPr>
        <p:spPr>
          <a:xfrm>
            <a:off x="566928" y="2185416"/>
            <a:ext cx="7185000" cy="3968249"/>
          </a:xfrm>
        </p:spPr>
        <p:txBody>
          <a:bodyPr/>
          <a:lstStyle/>
          <a:p>
            <a:r>
              <a:rPr lang="en-US"/>
              <a:t>Smallest and simplest unit in the Kubernetes object model that you can create or deploy.</a:t>
            </a:r>
          </a:p>
          <a:p>
            <a:r>
              <a:rPr lang="en-US"/>
              <a:t>It is an </a:t>
            </a:r>
            <a:r>
              <a:rPr lang="en-US" b="1"/>
              <a:t>abstraction over container</a:t>
            </a:r>
            <a:r>
              <a:rPr lang="en-US"/>
              <a:t>.</a:t>
            </a:r>
          </a:p>
          <a:p>
            <a:r>
              <a:rPr lang="en-US"/>
              <a:t>Usually 1 container per pod.</a:t>
            </a:r>
          </a:p>
          <a:p>
            <a:r>
              <a:rPr lang="en-US"/>
              <a:t>Each pod gets its own IP address.</a:t>
            </a:r>
          </a:p>
          <a:p>
            <a:r>
              <a:rPr lang="en-US"/>
              <a:t>New IP address on recreation.</a:t>
            </a:r>
          </a:p>
          <a:p>
            <a:pPr marL="0" indent="0">
              <a:buNone/>
            </a:pPr>
            <a:endParaRPr lang="en-US"/>
          </a:p>
          <a:p>
            <a:r>
              <a:rPr lang="en-US" sz="1550"/>
              <a:t>Note: In the real world you will and should not create pods directly. Instead, you will work with the higher-level resources like Deployments and Jobs and let Kubernetes manage the underlying pods. </a:t>
            </a:r>
          </a:p>
        </p:txBody>
      </p:sp>
      <p:sp>
        <p:nvSpPr>
          <p:cNvPr id="4" name="Footer Placeholder 3">
            <a:extLst>
              <a:ext uri="{FF2B5EF4-FFF2-40B4-BE49-F238E27FC236}">
                <a16:creationId xmlns:a16="http://schemas.microsoft.com/office/drawing/2014/main" id="{215DFBA2-319A-D17E-068A-1CC97D77DE94}"/>
              </a:ext>
            </a:extLst>
          </p:cNvPr>
          <p:cNvSpPr>
            <a:spLocks noGrp="1"/>
          </p:cNvSpPr>
          <p:nvPr>
            <p:ph type="ftr" sz="quarter" idx="10"/>
          </p:nvPr>
        </p:nvSpPr>
        <p:spPr/>
        <p:txBody>
          <a:bodyPr/>
          <a:lstStyle/>
          <a:p>
            <a:fld id="{EB53C135-CEC6-A548-8917-8F7FEB82358B}" type="slidenum">
              <a:rPr lang="en-US" smtClean="0"/>
              <a:pPr/>
              <a:t>11</a:t>
            </a:fld>
            <a:endParaRPr lang="en-US"/>
          </a:p>
        </p:txBody>
      </p:sp>
      <p:pic>
        <p:nvPicPr>
          <p:cNvPr id="34" name="Picture 33" descr="A white rectangular frame with black outline&#10;&#10;Description automatically generated">
            <a:extLst>
              <a:ext uri="{FF2B5EF4-FFF2-40B4-BE49-F238E27FC236}">
                <a16:creationId xmlns:a16="http://schemas.microsoft.com/office/drawing/2014/main" id="{DC391041-D1C4-5617-625A-18080F18E667}"/>
              </a:ext>
            </a:extLst>
          </p:cNvPr>
          <p:cNvPicPr>
            <a:picLocks noChangeAspect="1"/>
          </p:cNvPicPr>
          <p:nvPr/>
        </p:nvPicPr>
        <p:blipFill>
          <a:blip r:embed="rId3"/>
          <a:stretch>
            <a:fillRect/>
          </a:stretch>
        </p:blipFill>
        <p:spPr>
          <a:xfrm>
            <a:off x="7882128" y="1500251"/>
            <a:ext cx="3020434" cy="5184648"/>
          </a:xfrm>
          <a:prstGeom prst="rect">
            <a:avLst/>
          </a:prstGeom>
        </p:spPr>
      </p:pic>
      <p:pic>
        <p:nvPicPr>
          <p:cNvPr id="36" name="Picture 35" descr="A white rectangular object with a blue and black text&#10;&#10;Description automatically generated">
            <a:extLst>
              <a:ext uri="{FF2B5EF4-FFF2-40B4-BE49-F238E27FC236}">
                <a16:creationId xmlns:a16="http://schemas.microsoft.com/office/drawing/2014/main" id="{9E318B98-B227-D994-2F3B-0F084C927687}"/>
              </a:ext>
            </a:extLst>
          </p:cNvPr>
          <p:cNvPicPr>
            <a:picLocks noChangeAspect="1"/>
          </p:cNvPicPr>
          <p:nvPr/>
        </p:nvPicPr>
        <p:blipFill>
          <a:blip r:embed="rId4"/>
          <a:stretch>
            <a:fillRect/>
          </a:stretch>
        </p:blipFill>
        <p:spPr>
          <a:xfrm>
            <a:off x="7882128" y="1499616"/>
            <a:ext cx="3020434" cy="5184648"/>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7FA52484-CED8-EBD8-9A27-E990789FF139}"/>
              </a:ext>
            </a:extLst>
          </p:cNvPr>
          <p:cNvPicPr>
            <a:picLocks noChangeAspect="1"/>
          </p:cNvPicPr>
          <p:nvPr/>
        </p:nvPicPr>
        <p:blipFill>
          <a:blip r:embed="rId5"/>
          <a:stretch>
            <a:fillRect/>
          </a:stretch>
        </p:blipFill>
        <p:spPr>
          <a:xfrm>
            <a:off x="7882128" y="1499616"/>
            <a:ext cx="3020434" cy="5184648"/>
          </a:xfrm>
          <a:prstGeom prst="rect">
            <a:avLst/>
          </a:prstGeom>
        </p:spPr>
      </p:pic>
      <p:pic>
        <p:nvPicPr>
          <p:cNvPr id="40" name="Picture 39" descr="A screenshot of a phone&#10;&#10;Description automatically generated">
            <a:extLst>
              <a:ext uri="{FF2B5EF4-FFF2-40B4-BE49-F238E27FC236}">
                <a16:creationId xmlns:a16="http://schemas.microsoft.com/office/drawing/2014/main" id="{5830FAD0-E7E6-DB35-C3C0-224AA77A800E}"/>
              </a:ext>
            </a:extLst>
          </p:cNvPr>
          <p:cNvPicPr>
            <a:picLocks noChangeAspect="1"/>
          </p:cNvPicPr>
          <p:nvPr/>
        </p:nvPicPr>
        <p:blipFill>
          <a:blip r:embed="rId6"/>
          <a:stretch>
            <a:fillRect/>
          </a:stretch>
        </p:blipFill>
        <p:spPr>
          <a:xfrm>
            <a:off x="7882128" y="1499616"/>
            <a:ext cx="3450695" cy="5184648"/>
          </a:xfrm>
          <a:prstGeom prst="rect">
            <a:avLst/>
          </a:prstGeom>
        </p:spPr>
      </p:pic>
      <p:sp>
        <p:nvSpPr>
          <p:cNvPr id="42" name="TextBox 41">
            <a:extLst>
              <a:ext uri="{FF2B5EF4-FFF2-40B4-BE49-F238E27FC236}">
                <a16:creationId xmlns:a16="http://schemas.microsoft.com/office/drawing/2014/main" id="{CE96A65C-4910-C274-E93A-5BD48129E611}"/>
              </a:ext>
            </a:extLst>
          </p:cNvPr>
          <p:cNvSpPr txBox="1"/>
          <p:nvPr/>
        </p:nvSpPr>
        <p:spPr>
          <a:xfrm>
            <a:off x="566927" y="6550223"/>
            <a:ext cx="3742946"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65409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B432C-B810-5622-1B33-64C9704BB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A28DD-3D1B-9FE5-96F0-585CF6792F5A}"/>
              </a:ext>
            </a:extLst>
          </p:cNvPr>
          <p:cNvSpPr>
            <a:spLocks noGrp="1"/>
          </p:cNvSpPr>
          <p:nvPr>
            <p:ph type="title"/>
          </p:nvPr>
        </p:nvSpPr>
        <p:spPr/>
        <p:txBody>
          <a:bodyPr/>
          <a:lstStyle/>
          <a:p>
            <a:r>
              <a:rPr lang="en-US"/>
              <a:t>Service (and Ingress)</a:t>
            </a:r>
          </a:p>
        </p:txBody>
      </p:sp>
      <p:sp>
        <p:nvSpPr>
          <p:cNvPr id="3" name="Content Placeholder 2">
            <a:extLst>
              <a:ext uri="{FF2B5EF4-FFF2-40B4-BE49-F238E27FC236}">
                <a16:creationId xmlns:a16="http://schemas.microsoft.com/office/drawing/2014/main" id="{2B3C4E8A-5C42-0D2D-5A1D-5D0337025F3C}"/>
              </a:ext>
            </a:extLst>
          </p:cNvPr>
          <p:cNvSpPr>
            <a:spLocks noGrp="1"/>
          </p:cNvSpPr>
          <p:nvPr>
            <p:ph idx="1"/>
          </p:nvPr>
        </p:nvSpPr>
        <p:spPr/>
        <p:txBody>
          <a:bodyPr/>
          <a:lstStyle/>
          <a:p>
            <a:r>
              <a:rPr lang="en-US"/>
              <a:t>Service is a method for exposing a network application that is running as one or more Pods in your cluster.</a:t>
            </a:r>
          </a:p>
          <a:p>
            <a:r>
              <a:rPr lang="en-US"/>
              <a:t>It is an abstraction to help you expose groups of Pods over a network. </a:t>
            </a:r>
          </a:p>
          <a:p>
            <a:r>
              <a:rPr lang="en-US"/>
              <a:t>Essentially, it provides a </a:t>
            </a:r>
            <a:r>
              <a:rPr lang="en-US" b="1"/>
              <a:t>permanent IP address </a:t>
            </a:r>
            <a:r>
              <a:rPr lang="en-US"/>
              <a:t>to your Pod</a:t>
            </a:r>
          </a:p>
          <a:p>
            <a:r>
              <a:rPr lang="en-US"/>
              <a:t>Lifecycles of Pod and Service are not connected.</a:t>
            </a:r>
          </a:p>
          <a:p>
            <a:r>
              <a:rPr lang="en-US"/>
              <a:t>To connect to your app from outside the cluster, we use an external service. </a:t>
            </a:r>
          </a:p>
          <a:p>
            <a:r>
              <a:rPr lang="en-US"/>
              <a:t>However, in production, we use ingress. The request first comes to ingress and is forwarded to external service of the pod.</a:t>
            </a:r>
          </a:p>
        </p:txBody>
      </p:sp>
      <p:sp>
        <p:nvSpPr>
          <p:cNvPr id="4" name="Footer Placeholder 3">
            <a:extLst>
              <a:ext uri="{FF2B5EF4-FFF2-40B4-BE49-F238E27FC236}">
                <a16:creationId xmlns:a16="http://schemas.microsoft.com/office/drawing/2014/main" id="{DC84C2A0-7478-AD6F-6F68-189711C47ACE}"/>
              </a:ext>
            </a:extLst>
          </p:cNvPr>
          <p:cNvSpPr>
            <a:spLocks noGrp="1"/>
          </p:cNvSpPr>
          <p:nvPr>
            <p:ph type="ftr" sz="quarter" idx="10"/>
          </p:nvPr>
        </p:nvSpPr>
        <p:spPr/>
        <p:txBody>
          <a:bodyPr/>
          <a:lstStyle/>
          <a:p>
            <a:fld id="{EB53C135-CEC6-A548-8917-8F7FEB82358B}" type="slidenum">
              <a:rPr lang="en-US" smtClean="0"/>
              <a:pPr/>
              <a:t>12</a:t>
            </a:fld>
            <a:endParaRPr lang="en-US"/>
          </a:p>
        </p:txBody>
      </p:sp>
      <p:pic>
        <p:nvPicPr>
          <p:cNvPr id="17" name="Picture 16" descr="A diagram of a service&#10;&#10;Description automatically generated">
            <a:extLst>
              <a:ext uri="{FF2B5EF4-FFF2-40B4-BE49-F238E27FC236}">
                <a16:creationId xmlns:a16="http://schemas.microsoft.com/office/drawing/2014/main" id="{2E1B3C8E-74D2-1091-F438-7DFEB2A71B0A}"/>
              </a:ext>
            </a:extLst>
          </p:cNvPr>
          <p:cNvPicPr>
            <a:picLocks noChangeAspect="1"/>
          </p:cNvPicPr>
          <p:nvPr/>
        </p:nvPicPr>
        <p:blipFill>
          <a:blip r:embed="rId3"/>
          <a:stretch>
            <a:fillRect/>
          </a:stretch>
        </p:blipFill>
        <p:spPr>
          <a:xfrm>
            <a:off x="7882128" y="1499616"/>
            <a:ext cx="4119250" cy="5184648"/>
          </a:xfrm>
          <a:prstGeom prst="rect">
            <a:avLst/>
          </a:prstGeom>
        </p:spPr>
      </p:pic>
      <p:pic>
        <p:nvPicPr>
          <p:cNvPr id="19" name="Picture 18" descr="A diagram of a service&#10;&#10;Description automatically generated">
            <a:extLst>
              <a:ext uri="{FF2B5EF4-FFF2-40B4-BE49-F238E27FC236}">
                <a16:creationId xmlns:a16="http://schemas.microsoft.com/office/drawing/2014/main" id="{75B5DF02-2FB7-AAF5-63E1-3BEBBC751284}"/>
              </a:ext>
            </a:extLst>
          </p:cNvPr>
          <p:cNvPicPr>
            <a:picLocks noChangeAspect="1"/>
          </p:cNvPicPr>
          <p:nvPr/>
        </p:nvPicPr>
        <p:blipFill>
          <a:blip r:embed="rId4"/>
          <a:stretch>
            <a:fillRect/>
          </a:stretch>
        </p:blipFill>
        <p:spPr>
          <a:xfrm>
            <a:off x="7882128" y="1499616"/>
            <a:ext cx="4119250" cy="5184648"/>
          </a:xfrm>
          <a:prstGeom prst="rect">
            <a:avLst/>
          </a:prstGeom>
        </p:spPr>
      </p:pic>
      <p:sp>
        <p:nvSpPr>
          <p:cNvPr id="20" name="TextBox 19">
            <a:extLst>
              <a:ext uri="{FF2B5EF4-FFF2-40B4-BE49-F238E27FC236}">
                <a16:creationId xmlns:a16="http://schemas.microsoft.com/office/drawing/2014/main" id="{73756820-B94A-D651-B78E-7E3E6E9A0245}"/>
              </a:ext>
            </a:extLst>
          </p:cNvPr>
          <p:cNvSpPr txBox="1"/>
          <p:nvPr/>
        </p:nvSpPr>
        <p:spPr>
          <a:xfrm>
            <a:off x="566927" y="6550223"/>
            <a:ext cx="3742945"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252025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68AEC-5275-771D-CFE3-905876361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AEECA-2139-CBBE-23ED-BAB7EC75DC79}"/>
              </a:ext>
            </a:extLst>
          </p:cNvPr>
          <p:cNvSpPr>
            <a:spLocks noGrp="1"/>
          </p:cNvSpPr>
          <p:nvPr>
            <p:ph type="title"/>
          </p:nvPr>
        </p:nvSpPr>
        <p:spPr/>
        <p:txBody>
          <a:bodyPr/>
          <a:lstStyle/>
          <a:p>
            <a:r>
              <a:rPr lang="en-US" err="1"/>
              <a:t>ConfigMap</a:t>
            </a:r>
            <a:r>
              <a:rPr lang="en-US"/>
              <a:t> and Secret</a:t>
            </a:r>
          </a:p>
        </p:txBody>
      </p:sp>
      <p:sp>
        <p:nvSpPr>
          <p:cNvPr id="3" name="Content Placeholder 2">
            <a:extLst>
              <a:ext uri="{FF2B5EF4-FFF2-40B4-BE49-F238E27FC236}">
                <a16:creationId xmlns:a16="http://schemas.microsoft.com/office/drawing/2014/main" id="{FE0D5464-32CD-A889-3591-DD6F04FF1D83}"/>
              </a:ext>
            </a:extLst>
          </p:cNvPr>
          <p:cNvSpPr>
            <a:spLocks noGrp="1"/>
          </p:cNvSpPr>
          <p:nvPr>
            <p:ph idx="1"/>
          </p:nvPr>
        </p:nvSpPr>
        <p:spPr>
          <a:xfrm>
            <a:off x="566928" y="2185416"/>
            <a:ext cx="6491131" cy="3968249"/>
          </a:xfrm>
        </p:spPr>
        <p:txBody>
          <a:bodyPr/>
          <a:lstStyle/>
          <a:p>
            <a:r>
              <a:rPr lang="en-US" b="1" err="1"/>
              <a:t>ConfigMap</a:t>
            </a:r>
            <a:r>
              <a:rPr lang="en-US"/>
              <a:t> is used to store non-confidential data in key-value pairs. It is simply </a:t>
            </a:r>
            <a:r>
              <a:rPr lang="en-US" b="1"/>
              <a:t>external configuration </a:t>
            </a:r>
            <a:r>
              <a:rPr lang="en-US"/>
              <a:t>of your application.</a:t>
            </a:r>
          </a:p>
          <a:p>
            <a:r>
              <a:rPr lang="en-US"/>
              <a:t>Pods can consume </a:t>
            </a:r>
            <a:r>
              <a:rPr lang="en-US" err="1"/>
              <a:t>ConfigMaps</a:t>
            </a:r>
            <a:r>
              <a:rPr lang="en-US"/>
              <a:t> as environment variables, command-line arguments, or as configuration files in a volume.</a:t>
            </a:r>
          </a:p>
          <a:p>
            <a:pPr marL="0" indent="0">
              <a:buNone/>
            </a:pPr>
            <a:endParaRPr lang="en-US"/>
          </a:p>
          <a:p>
            <a:r>
              <a:rPr lang="en-US" b="1"/>
              <a:t>Secrets</a:t>
            </a:r>
            <a:r>
              <a:rPr lang="en-US"/>
              <a:t> provide a way to manage sensitive information, such as passwords, tokens, or API keys, that require more security than standard configurations.</a:t>
            </a:r>
          </a:p>
          <a:p>
            <a:r>
              <a:rPr lang="en-US"/>
              <a:t>Data in Secrets is base64 encoded.</a:t>
            </a:r>
          </a:p>
          <a:p>
            <a:endParaRPr lang="en-US"/>
          </a:p>
          <a:p>
            <a:endParaRPr lang="en-US"/>
          </a:p>
        </p:txBody>
      </p:sp>
      <p:sp>
        <p:nvSpPr>
          <p:cNvPr id="4" name="Footer Placeholder 3">
            <a:extLst>
              <a:ext uri="{FF2B5EF4-FFF2-40B4-BE49-F238E27FC236}">
                <a16:creationId xmlns:a16="http://schemas.microsoft.com/office/drawing/2014/main" id="{86521AFF-D617-869A-C5B3-4AB6CBE6B798}"/>
              </a:ext>
            </a:extLst>
          </p:cNvPr>
          <p:cNvSpPr>
            <a:spLocks noGrp="1"/>
          </p:cNvSpPr>
          <p:nvPr>
            <p:ph type="ftr" sz="quarter" idx="10"/>
          </p:nvPr>
        </p:nvSpPr>
        <p:spPr/>
        <p:txBody>
          <a:bodyPr/>
          <a:lstStyle/>
          <a:p>
            <a:fld id="{EB53C135-CEC6-A548-8917-8F7FEB82358B}" type="slidenum">
              <a:rPr lang="en-US" smtClean="0"/>
              <a:pPr/>
              <a:t>13</a:t>
            </a:fld>
            <a:endParaRPr lang="en-US"/>
          </a:p>
        </p:txBody>
      </p:sp>
      <p:pic>
        <p:nvPicPr>
          <p:cNvPr id="14" name="Picture 13" descr="A diagram of a computer&#10;&#10;Description automatically generated">
            <a:extLst>
              <a:ext uri="{FF2B5EF4-FFF2-40B4-BE49-F238E27FC236}">
                <a16:creationId xmlns:a16="http://schemas.microsoft.com/office/drawing/2014/main" id="{FB87F3D4-67ED-2D27-BCD7-F358F92DEB77}"/>
              </a:ext>
            </a:extLst>
          </p:cNvPr>
          <p:cNvPicPr>
            <a:picLocks noChangeAspect="1"/>
          </p:cNvPicPr>
          <p:nvPr/>
        </p:nvPicPr>
        <p:blipFill>
          <a:blip r:embed="rId3"/>
          <a:stretch>
            <a:fillRect/>
          </a:stretch>
        </p:blipFill>
        <p:spPr>
          <a:xfrm>
            <a:off x="6949440" y="1828800"/>
            <a:ext cx="3525993" cy="4572000"/>
          </a:xfrm>
          <a:prstGeom prst="rect">
            <a:avLst/>
          </a:prstGeom>
        </p:spPr>
      </p:pic>
      <p:sp>
        <p:nvSpPr>
          <p:cNvPr id="8" name="TextBox 7">
            <a:extLst>
              <a:ext uri="{FF2B5EF4-FFF2-40B4-BE49-F238E27FC236}">
                <a16:creationId xmlns:a16="http://schemas.microsoft.com/office/drawing/2014/main" id="{EA3AB76C-CA82-1ABA-9D63-7833570B0510}"/>
              </a:ext>
            </a:extLst>
          </p:cNvPr>
          <p:cNvSpPr txBox="1"/>
          <p:nvPr/>
        </p:nvSpPr>
        <p:spPr>
          <a:xfrm>
            <a:off x="311396" y="6502336"/>
            <a:ext cx="8246104" cy="307777"/>
          </a:xfrm>
          <a:prstGeom prst="rect">
            <a:avLst/>
          </a:prstGeom>
          <a:noFill/>
        </p:spPr>
        <p:txBody>
          <a:bodyPr wrap="none" rtlCol="0">
            <a:spAutoFit/>
          </a:bodyPr>
          <a:lstStyle/>
          <a:p>
            <a:r>
              <a:rPr lang="en-US" sz="1400"/>
              <a:t>Note: The base64 encoding alone doesn’t provide protection. It is </a:t>
            </a:r>
            <a:r>
              <a:rPr lang="en-US" sz="1400" b="0" i="0" u="none" strike="noStrike">
                <a:effectLst/>
              </a:rPr>
              <a:t>just a method to support binary data</a:t>
            </a:r>
            <a:endParaRPr lang="en-US" sz="1400"/>
          </a:p>
        </p:txBody>
      </p:sp>
      <p:pic>
        <p:nvPicPr>
          <p:cNvPr id="16" name="Picture 15" descr="A diagram of a computer&#10;&#10;Description automatically generated">
            <a:extLst>
              <a:ext uri="{FF2B5EF4-FFF2-40B4-BE49-F238E27FC236}">
                <a16:creationId xmlns:a16="http://schemas.microsoft.com/office/drawing/2014/main" id="{D72F51CD-511D-1978-3A28-28AA41E74199}"/>
              </a:ext>
            </a:extLst>
          </p:cNvPr>
          <p:cNvPicPr>
            <a:picLocks noChangeAspect="1"/>
          </p:cNvPicPr>
          <p:nvPr/>
        </p:nvPicPr>
        <p:blipFill>
          <a:blip r:embed="rId4"/>
          <a:stretch>
            <a:fillRect/>
          </a:stretch>
        </p:blipFill>
        <p:spPr>
          <a:xfrm>
            <a:off x="6949440" y="1828800"/>
            <a:ext cx="5142549" cy="4572000"/>
          </a:xfrm>
          <a:prstGeom prst="rect">
            <a:avLst/>
          </a:prstGeom>
        </p:spPr>
      </p:pic>
      <p:pic>
        <p:nvPicPr>
          <p:cNvPr id="18" name="Picture 17" descr="A diagram of a computer&#10;&#10;Description automatically generated">
            <a:extLst>
              <a:ext uri="{FF2B5EF4-FFF2-40B4-BE49-F238E27FC236}">
                <a16:creationId xmlns:a16="http://schemas.microsoft.com/office/drawing/2014/main" id="{EAC50DA9-A8A3-AF04-13AA-56997436DEAA}"/>
              </a:ext>
            </a:extLst>
          </p:cNvPr>
          <p:cNvPicPr>
            <a:picLocks noChangeAspect="1"/>
          </p:cNvPicPr>
          <p:nvPr/>
        </p:nvPicPr>
        <p:blipFill>
          <a:blip r:embed="rId5"/>
          <a:stretch>
            <a:fillRect/>
          </a:stretch>
        </p:blipFill>
        <p:spPr>
          <a:xfrm>
            <a:off x="6949440" y="1077694"/>
            <a:ext cx="5038344" cy="5323106"/>
          </a:xfrm>
          <a:prstGeom prst="rect">
            <a:avLst/>
          </a:prstGeom>
        </p:spPr>
      </p:pic>
    </p:spTree>
    <p:extLst>
      <p:ext uri="{BB962C8B-B14F-4D97-AF65-F5344CB8AC3E}">
        <p14:creationId xmlns:p14="http://schemas.microsoft.com/office/powerpoint/2010/main" val="392525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CBDED-2E1A-2271-E4CA-E29C6751C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1790C-72EF-E733-9F0D-9AFF435C6A6A}"/>
              </a:ext>
            </a:extLst>
          </p:cNvPr>
          <p:cNvSpPr>
            <a:spLocks noGrp="1"/>
          </p:cNvSpPr>
          <p:nvPr>
            <p:ph type="title"/>
          </p:nvPr>
        </p:nvSpPr>
        <p:spPr/>
        <p:txBody>
          <a:bodyPr/>
          <a:lstStyle/>
          <a:p>
            <a:r>
              <a:rPr lang="en-US"/>
              <a:t>Volume</a:t>
            </a:r>
          </a:p>
        </p:txBody>
      </p:sp>
      <p:sp>
        <p:nvSpPr>
          <p:cNvPr id="3" name="Content Placeholder 2">
            <a:extLst>
              <a:ext uri="{FF2B5EF4-FFF2-40B4-BE49-F238E27FC236}">
                <a16:creationId xmlns:a16="http://schemas.microsoft.com/office/drawing/2014/main" id="{3BF2611D-F7E2-14FF-FA65-58BC466E6B47}"/>
              </a:ext>
            </a:extLst>
          </p:cNvPr>
          <p:cNvSpPr>
            <a:spLocks noGrp="1"/>
          </p:cNvSpPr>
          <p:nvPr>
            <p:ph idx="1"/>
          </p:nvPr>
        </p:nvSpPr>
        <p:spPr/>
        <p:txBody>
          <a:bodyPr/>
          <a:lstStyle/>
          <a:p>
            <a:r>
              <a:rPr lang="en-US"/>
              <a:t>Containers are ephemeral i.e.; data is lost when a pod restarts.</a:t>
            </a:r>
          </a:p>
          <a:p>
            <a:r>
              <a:rPr lang="en-US"/>
              <a:t>Databases and logs need persistent storage across pod restarts.</a:t>
            </a:r>
          </a:p>
          <a:p>
            <a:r>
              <a:rPr lang="en-US"/>
              <a:t>Volume </a:t>
            </a:r>
            <a:r>
              <a:rPr lang="en-US" b="1"/>
              <a:t>attaches external storage to a pod</a:t>
            </a:r>
            <a:r>
              <a:rPr lang="en-US"/>
              <a:t>.</a:t>
            </a:r>
          </a:p>
          <a:p>
            <a:r>
              <a:rPr lang="en-US"/>
              <a:t>Types of storage:</a:t>
            </a:r>
          </a:p>
          <a:p>
            <a:pPr lvl="1"/>
            <a:r>
              <a:rPr lang="en-US"/>
              <a:t>Local Storage: On the same Kubernetes node.</a:t>
            </a:r>
          </a:p>
          <a:p>
            <a:pPr lvl="1"/>
            <a:r>
              <a:rPr lang="en-US"/>
              <a:t>Remote Storage: Cloud storage, networked drives (NFS, </a:t>
            </a:r>
            <a:r>
              <a:rPr lang="en-US" err="1"/>
              <a:t>Ceph</a:t>
            </a:r>
            <a:r>
              <a:rPr lang="en-US"/>
              <a:t>, etc.).</a:t>
            </a:r>
          </a:p>
          <a:p>
            <a:r>
              <a:rPr lang="en-US"/>
              <a:t>Kubernetes does not manage data persistence admins must handle backups.</a:t>
            </a:r>
          </a:p>
          <a:p>
            <a:endParaRPr lang="en-US"/>
          </a:p>
          <a:p>
            <a:endParaRPr lang="en-US"/>
          </a:p>
        </p:txBody>
      </p:sp>
      <p:sp>
        <p:nvSpPr>
          <p:cNvPr id="4" name="Footer Placeholder 3">
            <a:extLst>
              <a:ext uri="{FF2B5EF4-FFF2-40B4-BE49-F238E27FC236}">
                <a16:creationId xmlns:a16="http://schemas.microsoft.com/office/drawing/2014/main" id="{2C5D01BB-8C7F-6383-4F3A-49070C933D54}"/>
              </a:ext>
            </a:extLst>
          </p:cNvPr>
          <p:cNvSpPr>
            <a:spLocks noGrp="1"/>
          </p:cNvSpPr>
          <p:nvPr>
            <p:ph type="ftr" sz="quarter" idx="10"/>
          </p:nvPr>
        </p:nvSpPr>
        <p:spPr/>
        <p:txBody>
          <a:bodyPr/>
          <a:lstStyle/>
          <a:p>
            <a:fld id="{EB53C135-CEC6-A548-8917-8F7FEB82358B}" type="slidenum">
              <a:rPr lang="en-US" smtClean="0"/>
              <a:pPr/>
              <a:t>14</a:t>
            </a:fld>
            <a:endParaRPr lang="en-US"/>
          </a:p>
        </p:txBody>
      </p:sp>
      <p:pic>
        <p:nvPicPr>
          <p:cNvPr id="10" name="Picture 9" descr="A screenshot of a phone&#10;&#10;Description automatically generated">
            <a:extLst>
              <a:ext uri="{FF2B5EF4-FFF2-40B4-BE49-F238E27FC236}">
                <a16:creationId xmlns:a16="http://schemas.microsoft.com/office/drawing/2014/main" id="{3E3C2C69-0B84-D18C-F8A5-2D4D312DA2F0}"/>
              </a:ext>
            </a:extLst>
          </p:cNvPr>
          <p:cNvPicPr>
            <a:picLocks noChangeAspect="1"/>
          </p:cNvPicPr>
          <p:nvPr/>
        </p:nvPicPr>
        <p:blipFill>
          <a:blip r:embed="rId3"/>
          <a:stretch>
            <a:fillRect/>
          </a:stretch>
        </p:blipFill>
        <p:spPr>
          <a:xfrm>
            <a:off x="7516368" y="1251458"/>
            <a:ext cx="3245664" cy="4846320"/>
          </a:xfrm>
          <a:prstGeom prst="rect">
            <a:avLst/>
          </a:prstGeom>
        </p:spPr>
      </p:pic>
      <p:pic>
        <p:nvPicPr>
          <p:cNvPr id="13" name="Picture 12" descr="A diagram of a computer&#10;&#10;Description automatically generated">
            <a:extLst>
              <a:ext uri="{FF2B5EF4-FFF2-40B4-BE49-F238E27FC236}">
                <a16:creationId xmlns:a16="http://schemas.microsoft.com/office/drawing/2014/main" id="{75391BD8-9A83-6727-9281-FEB2D25FF7C8}"/>
              </a:ext>
            </a:extLst>
          </p:cNvPr>
          <p:cNvPicPr>
            <a:picLocks noChangeAspect="1"/>
          </p:cNvPicPr>
          <p:nvPr/>
        </p:nvPicPr>
        <p:blipFill>
          <a:blip r:embed="rId4"/>
          <a:stretch>
            <a:fillRect/>
          </a:stretch>
        </p:blipFill>
        <p:spPr>
          <a:xfrm>
            <a:off x="7516368" y="1251458"/>
            <a:ext cx="4170682" cy="5611609"/>
          </a:xfrm>
          <a:prstGeom prst="rect">
            <a:avLst/>
          </a:prstGeom>
        </p:spPr>
      </p:pic>
      <p:sp>
        <p:nvSpPr>
          <p:cNvPr id="14" name="TextBox 13">
            <a:extLst>
              <a:ext uri="{FF2B5EF4-FFF2-40B4-BE49-F238E27FC236}">
                <a16:creationId xmlns:a16="http://schemas.microsoft.com/office/drawing/2014/main" id="{19E159DE-AE60-0FD1-7E15-34AF3B106018}"/>
              </a:ext>
            </a:extLst>
          </p:cNvPr>
          <p:cNvSpPr txBox="1"/>
          <p:nvPr/>
        </p:nvSpPr>
        <p:spPr>
          <a:xfrm>
            <a:off x="566927" y="6550223"/>
            <a:ext cx="3747495"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249550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C92F1-BD0E-2B6C-1F8E-0CB67D1E6FB3}"/>
            </a:ext>
          </a:extLst>
        </p:cNvPr>
        <p:cNvGrpSpPr/>
        <p:nvPr/>
      </p:nvGrpSpPr>
      <p:grpSpPr>
        <a:xfrm>
          <a:off x="0" y="0"/>
          <a:ext cx="0" cy="0"/>
          <a:chOff x="0" y="0"/>
          <a:chExt cx="0" cy="0"/>
        </a:xfrm>
      </p:grpSpPr>
      <p:pic>
        <p:nvPicPr>
          <p:cNvPr id="13" name="Picture 12" descr="A diagram of a computer&#10;&#10;Description automatically generated">
            <a:extLst>
              <a:ext uri="{FF2B5EF4-FFF2-40B4-BE49-F238E27FC236}">
                <a16:creationId xmlns:a16="http://schemas.microsoft.com/office/drawing/2014/main" id="{D0806682-07DF-E1B1-40A7-C0C01F4884CB}"/>
              </a:ext>
            </a:extLst>
          </p:cNvPr>
          <p:cNvPicPr>
            <a:picLocks noChangeAspect="1"/>
          </p:cNvPicPr>
          <p:nvPr/>
        </p:nvPicPr>
        <p:blipFill>
          <a:blip r:embed="rId3"/>
          <a:stretch>
            <a:fillRect/>
          </a:stretch>
        </p:blipFill>
        <p:spPr>
          <a:xfrm>
            <a:off x="6675120" y="1335024"/>
            <a:ext cx="5174858" cy="4983480"/>
          </a:xfrm>
          <a:prstGeom prst="rect">
            <a:avLst/>
          </a:prstGeom>
        </p:spPr>
      </p:pic>
      <p:sp>
        <p:nvSpPr>
          <p:cNvPr id="2" name="Title 1">
            <a:extLst>
              <a:ext uri="{FF2B5EF4-FFF2-40B4-BE49-F238E27FC236}">
                <a16:creationId xmlns:a16="http://schemas.microsoft.com/office/drawing/2014/main" id="{B3AE123F-E688-3814-82FF-108D848A72FF}"/>
              </a:ext>
            </a:extLst>
          </p:cNvPr>
          <p:cNvSpPr>
            <a:spLocks noGrp="1"/>
          </p:cNvSpPr>
          <p:nvPr>
            <p:ph type="title"/>
          </p:nvPr>
        </p:nvSpPr>
        <p:spPr/>
        <p:txBody>
          <a:bodyPr/>
          <a:lstStyle/>
          <a:p>
            <a:r>
              <a:rPr lang="en-US"/>
              <a:t>Deployment</a:t>
            </a:r>
          </a:p>
        </p:txBody>
      </p:sp>
      <p:sp>
        <p:nvSpPr>
          <p:cNvPr id="3" name="Content Placeholder 2">
            <a:extLst>
              <a:ext uri="{FF2B5EF4-FFF2-40B4-BE49-F238E27FC236}">
                <a16:creationId xmlns:a16="http://schemas.microsoft.com/office/drawing/2014/main" id="{B58737A4-D570-D579-7661-07DE212E910F}"/>
              </a:ext>
            </a:extLst>
          </p:cNvPr>
          <p:cNvSpPr>
            <a:spLocks noGrp="1"/>
          </p:cNvSpPr>
          <p:nvPr>
            <p:ph idx="1"/>
          </p:nvPr>
        </p:nvSpPr>
        <p:spPr>
          <a:xfrm>
            <a:off x="566928" y="2185416"/>
            <a:ext cx="6214872" cy="3968249"/>
          </a:xfrm>
        </p:spPr>
        <p:txBody>
          <a:bodyPr/>
          <a:lstStyle/>
          <a:p>
            <a:r>
              <a:rPr lang="en-US"/>
              <a:t>A higher-level </a:t>
            </a:r>
            <a:r>
              <a:rPr lang="en-US" b="1"/>
              <a:t>abstraction over Pods. </a:t>
            </a:r>
          </a:p>
          <a:p>
            <a:r>
              <a:rPr lang="en-US"/>
              <a:t>It defines desired state, Kubernetes ensures it.  Allows replication, scaling, and rolling updates.</a:t>
            </a:r>
          </a:p>
          <a:p>
            <a:r>
              <a:rPr lang="en-US"/>
              <a:t>Why Use Deployments?</a:t>
            </a:r>
          </a:p>
          <a:p>
            <a:pPr lvl="1"/>
            <a:r>
              <a:rPr lang="en-US"/>
              <a:t>Ensures zero-downtime updates.</a:t>
            </a:r>
          </a:p>
          <a:p>
            <a:pPr lvl="1"/>
            <a:r>
              <a:rPr lang="en-US"/>
              <a:t>Automatically replaces failed pods.</a:t>
            </a:r>
          </a:p>
          <a:p>
            <a:pPr lvl="1"/>
            <a:r>
              <a:rPr lang="en-US"/>
              <a:t>Allows easy scaling up/down based on demand.</a:t>
            </a:r>
          </a:p>
          <a:p>
            <a:r>
              <a:rPr lang="en-US"/>
              <a:t>We define a Deployment with the number of replicas. Kubernetes creates &amp; manages pods accordingly. Load balancer (Service) distributes traffic. If a pod crashes, a new one is created automatically.</a:t>
            </a:r>
          </a:p>
          <a:p>
            <a:endParaRPr lang="en-US"/>
          </a:p>
        </p:txBody>
      </p:sp>
      <p:sp>
        <p:nvSpPr>
          <p:cNvPr id="4" name="Footer Placeholder 3">
            <a:extLst>
              <a:ext uri="{FF2B5EF4-FFF2-40B4-BE49-F238E27FC236}">
                <a16:creationId xmlns:a16="http://schemas.microsoft.com/office/drawing/2014/main" id="{D87632BD-627E-898B-7B05-C1F575ECE32C}"/>
              </a:ext>
            </a:extLst>
          </p:cNvPr>
          <p:cNvSpPr>
            <a:spLocks noGrp="1"/>
          </p:cNvSpPr>
          <p:nvPr>
            <p:ph type="ftr" sz="quarter" idx="10"/>
          </p:nvPr>
        </p:nvSpPr>
        <p:spPr>
          <a:xfrm>
            <a:off x="7574280" y="6333422"/>
            <a:ext cx="4114800" cy="365125"/>
          </a:xfrm>
        </p:spPr>
        <p:txBody>
          <a:bodyPr/>
          <a:lstStyle/>
          <a:p>
            <a:fld id="{EB53C135-CEC6-A548-8917-8F7FEB82358B}" type="slidenum">
              <a:rPr lang="en-US" smtClean="0"/>
              <a:pPr/>
              <a:t>15</a:t>
            </a:fld>
            <a:endParaRPr lang="en-US"/>
          </a:p>
        </p:txBody>
      </p:sp>
      <p:pic>
        <p:nvPicPr>
          <p:cNvPr id="9" name="Picture 8" descr="A screenshot of a diagram&#10;&#10;Description automatically generated">
            <a:extLst>
              <a:ext uri="{FF2B5EF4-FFF2-40B4-BE49-F238E27FC236}">
                <a16:creationId xmlns:a16="http://schemas.microsoft.com/office/drawing/2014/main" id="{0ABC4EAB-8271-73B7-F5CB-AC3E0ADF463D}"/>
              </a:ext>
            </a:extLst>
          </p:cNvPr>
          <p:cNvPicPr>
            <a:picLocks noChangeAspect="1"/>
          </p:cNvPicPr>
          <p:nvPr/>
        </p:nvPicPr>
        <p:blipFill>
          <a:blip r:embed="rId4"/>
          <a:stretch>
            <a:fillRect/>
          </a:stretch>
        </p:blipFill>
        <p:spPr>
          <a:xfrm>
            <a:off x="6675120" y="1742234"/>
            <a:ext cx="2985875" cy="4572000"/>
          </a:xfrm>
          <a:prstGeom prst="rect">
            <a:avLst/>
          </a:prstGeom>
        </p:spPr>
      </p:pic>
      <p:pic>
        <p:nvPicPr>
          <p:cNvPr id="11" name="Picture 10" descr="A diagram of a computer network&#10;&#10;Description automatically generated">
            <a:extLst>
              <a:ext uri="{FF2B5EF4-FFF2-40B4-BE49-F238E27FC236}">
                <a16:creationId xmlns:a16="http://schemas.microsoft.com/office/drawing/2014/main" id="{E499DAD8-A045-6C6F-C803-224964CD2D24}"/>
              </a:ext>
            </a:extLst>
          </p:cNvPr>
          <p:cNvPicPr>
            <a:picLocks noChangeAspect="1"/>
          </p:cNvPicPr>
          <p:nvPr/>
        </p:nvPicPr>
        <p:blipFill>
          <a:blip r:embed="rId5"/>
          <a:stretch>
            <a:fillRect/>
          </a:stretch>
        </p:blipFill>
        <p:spPr>
          <a:xfrm>
            <a:off x="6675120" y="1330754"/>
            <a:ext cx="5174858" cy="4983480"/>
          </a:xfrm>
          <a:prstGeom prst="rect">
            <a:avLst/>
          </a:prstGeom>
        </p:spPr>
      </p:pic>
    </p:spTree>
    <p:extLst>
      <p:ext uri="{BB962C8B-B14F-4D97-AF65-F5344CB8AC3E}">
        <p14:creationId xmlns:p14="http://schemas.microsoft.com/office/powerpoint/2010/main" val="18907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7EAE-5935-9168-D00A-212AF68F3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5793A-840D-BE9B-19D0-76923723C2A5}"/>
              </a:ext>
            </a:extLst>
          </p:cNvPr>
          <p:cNvSpPr>
            <a:spLocks noGrp="1"/>
          </p:cNvSpPr>
          <p:nvPr>
            <p:ph type="title"/>
          </p:nvPr>
        </p:nvSpPr>
        <p:spPr/>
        <p:txBody>
          <a:bodyPr/>
          <a:lstStyle/>
          <a:p>
            <a:r>
              <a:rPr lang="en-US" err="1"/>
              <a:t>StatefulSet</a:t>
            </a:r>
            <a:endParaRPr lang="en-US"/>
          </a:p>
        </p:txBody>
      </p:sp>
      <p:sp>
        <p:nvSpPr>
          <p:cNvPr id="3" name="Content Placeholder 2">
            <a:extLst>
              <a:ext uri="{FF2B5EF4-FFF2-40B4-BE49-F238E27FC236}">
                <a16:creationId xmlns:a16="http://schemas.microsoft.com/office/drawing/2014/main" id="{BCB481F3-2973-32B7-8670-B9F4CC41FA3E}"/>
              </a:ext>
            </a:extLst>
          </p:cNvPr>
          <p:cNvSpPr>
            <a:spLocks noGrp="1"/>
          </p:cNvSpPr>
          <p:nvPr>
            <p:ph idx="1"/>
          </p:nvPr>
        </p:nvSpPr>
        <p:spPr>
          <a:xfrm>
            <a:off x="566928" y="2185416"/>
            <a:ext cx="6216009" cy="3968249"/>
          </a:xfrm>
        </p:spPr>
        <p:txBody>
          <a:bodyPr/>
          <a:lstStyle/>
          <a:p>
            <a:r>
              <a:rPr lang="en-US"/>
              <a:t>Similar to Deployment but designed for stateful applications.</a:t>
            </a:r>
          </a:p>
          <a:p>
            <a:r>
              <a:rPr lang="en-US"/>
              <a:t>Used when data persistence and stable network identities are required (e.g., databases).</a:t>
            </a:r>
          </a:p>
          <a:p>
            <a:r>
              <a:rPr lang="en-US"/>
              <a:t>Unlike Deployments, each pod in a </a:t>
            </a:r>
            <a:r>
              <a:rPr lang="en-US" err="1"/>
              <a:t>StatefulSet</a:t>
            </a:r>
            <a:r>
              <a:rPr lang="en-US"/>
              <a:t> has a stable hostname and persistent storage.</a:t>
            </a:r>
          </a:p>
          <a:p>
            <a:r>
              <a:rPr lang="en-US"/>
              <a:t>Pods are created one at a time, in order, ensuring proper initialization.</a:t>
            </a:r>
          </a:p>
          <a:p>
            <a:r>
              <a:rPr lang="en-US"/>
              <a:t>Even if a pod is deleted, its storage and identity remain the same when recreated.</a:t>
            </a:r>
          </a:p>
        </p:txBody>
      </p:sp>
      <p:pic>
        <p:nvPicPr>
          <p:cNvPr id="8" name="Picture 7" descr="A diagram of a network&#10;&#10;Description automatically generated">
            <a:extLst>
              <a:ext uri="{FF2B5EF4-FFF2-40B4-BE49-F238E27FC236}">
                <a16:creationId xmlns:a16="http://schemas.microsoft.com/office/drawing/2014/main" id="{3823D918-C93C-A877-E08B-5FEF54CE258E}"/>
              </a:ext>
            </a:extLst>
          </p:cNvPr>
          <p:cNvPicPr>
            <a:picLocks noChangeAspect="1"/>
          </p:cNvPicPr>
          <p:nvPr/>
        </p:nvPicPr>
        <p:blipFill>
          <a:blip r:embed="rId3"/>
          <a:stretch>
            <a:fillRect/>
          </a:stretch>
        </p:blipFill>
        <p:spPr>
          <a:xfrm>
            <a:off x="6661473" y="1747774"/>
            <a:ext cx="5142550" cy="4572000"/>
          </a:xfrm>
          <a:prstGeom prst="rect">
            <a:avLst/>
          </a:prstGeom>
        </p:spPr>
      </p:pic>
      <p:pic>
        <p:nvPicPr>
          <p:cNvPr id="10" name="Picture 9" descr="A diagram of a computer&#10;&#10;Description automatically generated">
            <a:extLst>
              <a:ext uri="{FF2B5EF4-FFF2-40B4-BE49-F238E27FC236}">
                <a16:creationId xmlns:a16="http://schemas.microsoft.com/office/drawing/2014/main" id="{7C7ECCB9-2E05-0286-9E62-5309327B861E}"/>
              </a:ext>
            </a:extLst>
          </p:cNvPr>
          <p:cNvPicPr>
            <a:picLocks noChangeAspect="1"/>
          </p:cNvPicPr>
          <p:nvPr/>
        </p:nvPicPr>
        <p:blipFill>
          <a:blip r:embed="rId4"/>
          <a:stretch>
            <a:fillRect/>
          </a:stretch>
        </p:blipFill>
        <p:spPr>
          <a:xfrm>
            <a:off x="6665976" y="1746504"/>
            <a:ext cx="5142550" cy="5066477"/>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426E0BD0-1FDC-0EDB-81DD-110B978DF6BE}"/>
              </a:ext>
            </a:extLst>
          </p:cNvPr>
          <p:cNvPicPr>
            <a:picLocks noChangeAspect="1"/>
          </p:cNvPicPr>
          <p:nvPr/>
        </p:nvPicPr>
        <p:blipFill>
          <a:blip r:embed="rId5"/>
          <a:stretch>
            <a:fillRect/>
          </a:stretch>
        </p:blipFill>
        <p:spPr>
          <a:xfrm>
            <a:off x="6665976" y="1746504"/>
            <a:ext cx="5153960" cy="4572000"/>
          </a:xfrm>
          <a:prstGeom prst="rect">
            <a:avLst/>
          </a:prstGeom>
        </p:spPr>
      </p:pic>
      <p:sp>
        <p:nvSpPr>
          <p:cNvPr id="13" name="TextBox 12">
            <a:extLst>
              <a:ext uri="{FF2B5EF4-FFF2-40B4-BE49-F238E27FC236}">
                <a16:creationId xmlns:a16="http://schemas.microsoft.com/office/drawing/2014/main" id="{48D1628D-C522-60D6-356B-C716ABD87C54}"/>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105694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6515-26D8-C12F-61C0-3D4A88EE8B72}"/>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8AC4DF99-C9EA-F08D-F0D2-C8ABCA985C7A}"/>
              </a:ext>
            </a:extLst>
          </p:cNvPr>
          <p:cNvSpPr>
            <a:spLocks noGrp="1"/>
          </p:cNvSpPr>
          <p:nvPr>
            <p:ph idx="1"/>
          </p:nvPr>
        </p:nvSpPr>
        <p:spPr/>
        <p:txBody>
          <a:bodyPr/>
          <a:lstStyle/>
          <a:p>
            <a:r>
              <a:rPr lang="en-US"/>
              <a:t>Abstraction of containers</a:t>
            </a:r>
          </a:p>
          <a:p>
            <a:r>
              <a:rPr lang="en-US"/>
              <a:t>Communication </a:t>
            </a:r>
          </a:p>
          <a:p>
            <a:r>
              <a:rPr lang="en-US"/>
              <a:t>Route traffic into cluster</a:t>
            </a:r>
          </a:p>
          <a:p>
            <a:endParaRPr lang="en-US"/>
          </a:p>
          <a:p>
            <a:r>
              <a:rPr lang="en-US"/>
              <a:t>External configuration</a:t>
            </a:r>
          </a:p>
          <a:p>
            <a:endParaRPr lang="en-US"/>
          </a:p>
          <a:p>
            <a:r>
              <a:rPr lang="en-US"/>
              <a:t>Persistence</a:t>
            </a:r>
          </a:p>
          <a:p>
            <a:endParaRPr lang="en-US"/>
          </a:p>
          <a:p>
            <a:r>
              <a:rPr lang="en-US"/>
              <a:t>Pod blueprints with replication mechanisms</a:t>
            </a:r>
          </a:p>
        </p:txBody>
      </p:sp>
      <p:sp>
        <p:nvSpPr>
          <p:cNvPr id="4" name="Footer Placeholder 3">
            <a:extLst>
              <a:ext uri="{FF2B5EF4-FFF2-40B4-BE49-F238E27FC236}">
                <a16:creationId xmlns:a16="http://schemas.microsoft.com/office/drawing/2014/main" id="{6F63428D-1805-AC9A-9157-FCF6CD773744}"/>
              </a:ext>
            </a:extLst>
          </p:cNvPr>
          <p:cNvSpPr>
            <a:spLocks noGrp="1"/>
          </p:cNvSpPr>
          <p:nvPr>
            <p:ph type="ftr" sz="quarter" idx="10"/>
          </p:nvPr>
        </p:nvSpPr>
        <p:spPr/>
        <p:txBody>
          <a:bodyPr/>
          <a:lstStyle/>
          <a:p>
            <a:fld id="{EB53C135-CEC6-A548-8917-8F7FEB82358B}" type="slidenum">
              <a:rPr lang="en-US" smtClean="0"/>
              <a:pPr/>
              <a:t>17</a:t>
            </a:fld>
            <a:endParaRPr lang="en-US"/>
          </a:p>
        </p:txBody>
      </p:sp>
      <p:pic>
        <p:nvPicPr>
          <p:cNvPr id="7" name="Picture 6">
            <a:extLst>
              <a:ext uri="{FF2B5EF4-FFF2-40B4-BE49-F238E27FC236}">
                <a16:creationId xmlns:a16="http://schemas.microsoft.com/office/drawing/2014/main" id="{DDBA86BF-E096-D582-14B1-D672C781DFE7}"/>
              </a:ext>
            </a:extLst>
          </p:cNvPr>
          <p:cNvPicPr>
            <a:picLocks noChangeAspect="1"/>
          </p:cNvPicPr>
          <p:nvPr/>
        </p:nvPicPr>
        <p:blipFill>
          <a:blip r:embed="rId3"/>
          <a:stretch>
            <a:fillRect/>
          </a:stretch>
        </p:blipFill>
        <p:spPr>
          <a:xfrm>
            <a:off x="7518400" y="2063118"/>
            <a:ext cx="1270000" cy="1270000"/>
          </a:xfrm>
          <a:prstGeom prst="rect">
            <a:avLst/>
          </a:prstGeom>
        </p:spPr>
      </p:pic>
      <p:pic>
        <p:nvPicPr>
          <p:cNvPr id="8" name="Picture 7">
            <a:extLst>
              <a:ext uri="{FF2B5EF4-FFF2-40B4-BE49-F238E27FC236}">
                <a16:creationId xmlns:a16="http://schemas.microsoft.com/office/drawing/2014/main" id="{8C3B729C-4D3E-E67D-7F9A-E80BD5703ECB}"/>
              </a:ext>
            </a:extLst>
          </p:cNvPr>
          <p:cNvPicPr>
            <a:picLocks noChangeAspect="1"/>
          </p:cNvPicPr>
          <p:nvPr/>
        </p:nvPicPr>
        <p:blipFill>
          <a:blip r:embed="rId4"/>
          <a:stretch>
            <a:fillRect/>
          </a:stretch>
        </p:blipFill>
        <p:spPr>
          <a:xfrm>
            <a:off x="4042664" y="1499616"/>
            <a:ext cx="1270000" cy="1270000"/>
          </a:xfrm>
          <a:prstGeom prst="rect">
            <a:avLst/>
          </a:prstGeom>
        </p:spPr>
      </p:pic>
      <p:pic>
        <p:nvPicPr>
          <p:cNvPr id="9" name="Picture 8">
            <a:extLst>
              <a:ext uri="{FF2B5EF4-FFF2-40B4-BE49-F238E27FC236}">
                <a16:creationId xmlns:a16="http://schemas.microsoft.com/office/drawing/2014/main" id="{420D0822-035A-7295-E140-CB9D5A685443}"/>
              </a:ext>
            </a:extLst>
          </p:cNvPr>
          <p:cNvPicPr>
            <a:picLocks noChangeAspect="1"/>
          </p:cNvPicPr>
          <p:nvPr/>
        </p:nvPicPr>
        <p:blipFill>
          <a:blip r:embed="rId5"/>
          <a:stretch>
            <a:fillRect/>
          </a:stretch>
        </p:blipFill>
        <p:spPr>
          <a:xfrm>
            <a:off x="5780532" y="1761614"/>
            <a:ext cx="1270000" cy="1270000"/>
          </a:xfrm>
          <a:prstGeom prst="rect">
            <a:avLst/>
          </a:prstGeom>
        </p:spPr>
      </p:pic>
      <p:pic>
        <p:nvPicPr>
          <p:cNvPr id="10" name="Picture 9">
            <a:extLst>
              <a:ext uri="{FF2B5EF4-FFF2-40B4-BE49-F238E27FC236}">
                <a16:creationId xmlns:a16="http://schemas.microsoft.com/office/drawing/2014/main" id="{E00F3B43-E7AB-E9BF-A4DA-ABD5D7545423}"/>
              </a:ext>
            </a:extLst>
          </p:cNvPr>
          <p:cNvPicPr>
            <a:picLocks noChangeAspect="1"/>
          </p:cNvPicPr>
          <p:nvPr/>
        </p:nvPicPr>
        <p:blipFill>
          <a:blip r:embed="rId6"/>
          <a:stretch>
            <a:fillRect/>
          </a:stretch>
        </p:blipFill>
        <p:spPr>
          <a:xfrm>
            <a:off x="4042664" y="3147571"/>
            <a:ext cx="1270000" cy="1270000"/>
          </a:xfrm>
          <a:prstGeom prst="rect">
            <a:avLst/>
          </a:prstGeom>
        </p:spPr>
      </p:pic>
      <p:pic>
        <p:nvPicPr>
          <p:cNvPr id="11" name="Picture 10">
            <a:extLst>
              <a:ext uri="{FF2B5EF4-FFF2-40B4-BE49-F238E27FC236}">
                <a16:creationId xmlns:a16="http://schemas.microsoft.com/office/drawing/2014/main" id="{E29A907F-2716-048E-CAC0-42BD1ECA7D5B}"/>
              </a:ext>
            </a:extLst>
          </p:cNvPr>
          <p:cNvPicPr>
            <a:picLocks noChangeAspect="1"/>
          </p:cNvPicPr>
          <p:nvPr/>
        </p:nvPicPr>
        <p:blipFill>
          <a:blip r:embed="rId7"/>
          <a:stretch>
            <a:fillRect/>
          </a:stretch>
        </p:blipFill>
        <p:spPr>
          <a:xfrm>
            <a:off x="5780532" y="3429000"/>
            <a:ext cx="1270000" cy="1270000"/>
          </a:xfrm>
          <a:prstGeom prst="rect">
            <a:avLst/>
          </a:prstGeom>
        </p:spPr>
      </p:pic>
      <p:pic>
        <p:nvPicPr>
          <p:cNvPr id="12" name="Picture 11">
            <a:extLst>
              <a:ext uri="{FF2B5EF4-FFF2-40B4-BE49-F238E27FC236}">
                <a16:creationId xmlns:a16="http://schemas.microsoft.com/office/drawing/2014/main" id="{4BDBAF51-85E9-E35A-DF0B-C33C2E8B899A}"/>
              </a:ext>
            </a:extLst>
          </p:cNvPr>
          <p:cNvPicPr>
            <a:picLocks noChangeAspect="1"/>
          </p:cNvPicPr>
          <p:nvPr/>
        </p:nvPicPr>
        <p:blipFill>
          <a:blip r:embed="rId8"/>
          <a:stretch>
            <a:fillRect/>
          </a:stretch>
        </p:blipFill>
        <p:spPr>
          <a:xfrm>
            <a:off x="2939796" y="4290571"/>
            <a:ext cx="1270000" cy="1270000"/>
          </a:xfrm>
          <a:prstGeom prst="rect">
            <a:avLst/>
          </a:prstGeom>
        </p:spPr>
      </p:pic>
      <p:pic>
        <p:nvPicPr>
          <p:cNvPr id="13" name="Picture 12">
            <a:extLst>
              <a:ext uri="{FF2B5EF4-FFF2-40B4-BE49-F238E27FC236}">
                <a16:creationId xmlns:a16="http://schemas.microsoft.com/office/drawing/2014/main" id="{10C8855D-658F-2B3A-0BE1-B31E6D305090}"/>
              </a:ext>
            </a:extLst>
          </p:cNvPr>
          <p:cNvPicPr>
            <a:picLocks noChangeAspect="1"/>
          </p:cNvPicPr>
          <p:nvPr/>
        </p:nvPicPr>
        <p:blipFill>
          <a:blip r:embed="rId9"/>
          <a:stretch>
            <a:fillRect/>
          </a:stretch>
        </p:blipFill>
        <p:spPr>
          <a:xfrm>
            <a:off x="5780532" y="4981715"/>
            <a:ext cx="1270000" cy="1270000"/>
          </a:xfrm>
          <a:prstGeom prst="rect">
            <a:avLst/>
          </a:prstGeom>
        </p:spPr>
      </p:pic>
      <p:pic>
        <p:nvPicPr>
          <p:cNvPr id="14" name="Picture 13">
            <a:extLst>
              <a:ext uri="{FF2B5EF4-FFF2-40B4-BE49-F238E27FC236}">
                <a16:creationId xmlns:a16="http://schemas.microsoft.com/office/drawing/2014/main" id="{B121522D-5D53-7E00-0A74-B4BE91917533}"/>
              </a:ext>
            </a:extLst>
          </p:cNvPr>
          <p:cNvPicPr>
            <a:picLocks noChangeAspect="1"/>
          </p:cNvPicPr>
          <p:nvPr/>
        </p:nvPicPr>
        <p:blipFill>
          <a:blip r:embed="rId10"/>
          <a:stretch>
            <a:fillRect/>
          </a:stretch>
        </p:blipFill>
        <p:spPr>
          <a:xfrm>
            <a:off x="7518400" y="4981715"/>
            <a:ext cx="1270000" cy="1270000"/>
          </a:xfrm>
          <a:prstGeom prst="rect">
            <a:avLst/>
          </a:prstGeom>
        </p:spPr>
      </p:pic>
    </p:spTree>
    <p:extLst>
      <p:ext uri="{BB962C8B-B14F-4D97-AF65-F5344CB8AC3E}">
        <p14:creationId xmlns:p14="http://schemas.microsoft.com/office/powerpoint/2010/main" val="163201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AB3E-04EE-EB8F-B308-A4E705799A6F}"/>
              </a:ext>
            </a:extLst>
          </p:cNvPr>
          <p:cNvSpPr>
            <a:spLocks noGrp="1"/>
          </p:cNvSpPr>
          <p:nvPr>
            <p:ph type="title"/>
          </p:nvPr>
        </p:nvSpPr>
        <p:spPr/>
        <p:txBody>
          <a:bodyPr/>
          <a:lstStyle/>
          <a:p>
            <a:r>
              <a:rPr lang="en-US"/>
              <a:t>Quiz</a:t>
            </a:r>
          </a:p>
        </p:txBody>
      </p:sp>
      <p:sp>
        <p:nvSpPr>
          <p:cNvPr id="3" name="Footer Placeholder 2">
            <a:extLst>
              <a:ext uri="{FF2B5EF4-FFF2-40B4-BE49-F238E27FC236}">
                <a16:creationId xmlns:a16="http://schemas.microsoft.com/office/drawing/2014/main" id="{F3B0176E-1591-524F-1D43-87D595109223}"/>
              </a:ext>
            </a:extLst>
          </p:cNvPr>
          <p:cNvSpPr>
            <a:spLocks noGrp="1"/>
          </p:cNvSpPr>
          <p:nvPr>
            <p:ph type="ftr" sz="quarter" idx="10"/>
          </p:nvPr>
        </p:nvSpPr>
        <p:spPr/>
        <p:txBody>
          <a:bodyPr/>
          <a:lstStyle/>
          <a:p>
            <a:fld id="{EB53C135-CEC6-A548-8917-8F7FEB82358B}" type="slidenum">
              <a:rPr lang="en-US" smtClean="0"/>
              <a:pPr/>
              <a:t>18</a:t>
            </a:fld>
            <a:endParaRPr lang="en-US"/>
          </a:p>
        </p:txBody>
      </p:sp>
    </p:spTree>
    <p:extLst>
      <p:ext uri="{BB962C8B-B14F-4D97-AF65-F5344CB8AC3E}">
        <p14:creationId xmlns:p14="http://schemas.microsoft.com/office/powerpoint/2010/main" val="369559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5B1FA-4D6A-51F4-4FE2-E9DB38639214}"/>
              </a:ext>
            </a:extLst>
          </p:cNvPr>
          <p:cNvSpPr>
            <a:spLocks noGrp="1"/>
          </p:cNvSpPr>
          <p:nvPr>
            <p:ph type="title"/>
          </p:nvPr>
        </p:nvSpPr>
        <p:spPr/>
        <p:txBody>
          <a:bodyPr/>
          <a:lstStyle/>
          <a:p>
            <a:r>
              <a:rPr lang="en-US"/>
              <a:t>Architecture of Kubernetes</a:t>
            </a:r>
          </a:p>
        </p:txBody>
      </p:sp>
      <p:sp>
        <p:nvSpPr>
          <p:cNvPr id="4" name="Footer Placeholder 3">
            <a:extLst>
              <a:ext uri="{FF2B5EF4-FFF2-40B4-BE49-F238E27FC236}">
                <a16:creationId xmlns:a16="http://schemas.microsoft.com/office/drawing/2014/main" id="{BA149E0A-989E-7C1A-94CF-56A1E0793E2B}"/>
              </a:ext>
            </a:extLst>
          </p:cNvPr>
          <p:cNvSpPr>
            <a:spLocks noGrp="1"/>
          </p:cNvSpPr>
          <p:nvPr>
            <p:ph type="ftr" sz="quarter" idx="10"/>
          </p:nvPr>
        </p:nvSpPr>
        <p:spPr/>
        <p:txBody>
          <a:bodyPr/>
          <a:lstStyle/>
          <a:p>
            <a:fld id="{EB53C135-CEC6-A548-8917-8F7FEB82358B}" type="slidenum">
              <a:rPr lang="en-US" smtClean="0"/>
              <a:pPr/>
              <a:t>19</a:t>
            </a:fld>
            <a:endParaRPr lang="en-US"/>
          </a:p>
        </p:txBody>
      </p:sp>
      <p:sp>
        <p:nvSpPr>
          <p:cNvPr id="12" name="TextBox 11">
            <a:extLst>
              <a:ext uri="{FF2B5EF4-FFF2-40B4-BE49-F238E27FC236}">
                <a16:creationId xmlns:a16="http://schemas.microsoft.com/office/drawing/2014/main" id="{E2494680-E3C3-0960-BDA5-363840C721C2}"/>
              </a:ext>
            </a:extLst>
          </p:cNvPr>
          <p:cNvSpPr txBox="1"/>
          <p:nvPr/>
        </p:nvSpPr>
        <p:spPr>
          <a:xfrm>
            <a:off x="7810501" y="2090547"/>
            <a:ext cx="3878579" cy="2308324"/>
          </a:xfrm>
          <a:prstGeom prst="rect">
            <a:avLst/>
          </a:prstGeom>
          <a:noFill/>
        </p:spPr>
        <p:txBody>
          <a:bodyPr wrap="square" rtlCol="0">
            <a:spAutoFit/>
          </a:bodyPr>
          <a:lstStyle/>
          <a:p>
            <a:r>
              <a:rPr lang="en-US"/>
              <a:t>These are the components of a Kubernetes cluster.</a:t>
            </a:r>
          </a:p>
          <a:p>
            <a:pPr marL="285750" indent="-285750">
              <a:buFont typeface="Arial" panose="020B0604020202020204" pitchFamily="34" charset="0"/>
              <a:buChar char="•"/>
            </a:pPr>
            <a:r>
              <a:rPr lang="en-US" err="1"/>
              <a:t>etcd</a:t>
            </a:r>
            <a:endParaRPr lang="en-US"/>
          </a:p>
          <a:p>
            <a:pPr marL="285750" indent="-285750">
              <a:buFont typeface="Arial" panose="020B0604020202020204" pitchFamily="34" charset="0"/>
              <a:buChar char="•"/>
            </a:pPr>
            <a:r>
              <a:rPr lang="en-US" err="1"/>
              <a:t>kube</a:t>
            </a:r>
            <a:r>
              <a:rPr lang="en-US"/>
              <a:t>-</a:t>
            </a:r>
            <a:r>
              <a:rPr lang="en-US" err="1"/>
              <a:t>api</a:t>
            </a:r>
            <a:r>
              <a:rPr lang="en-US"/>
              <a:t>-server</a:t>
            </a:r>
          </a:p>
          <a:p>
            <a:pPr marL="285750" indent="-285750">
              <a:buFont typeface="Arial" panose="020B0604020202020204" pitchFamily="34" charset="0"/>
              <a:buChar char="•"/>
            </a:pPr>
            <a:r>
              <a:rPr lang="en-US" err="1"/>
              <a:t>kube</a:t>
            </a:r>
            <a:r>
              <a:rPr lang="en-US"/>
              <a:t>-scheduler</a:t>
            </a:r>
          </a:p>
          <a:p>
            <a:pPr marL="285750" indent="-285750">
              <a:buFont typeface="Arial" panose="020B0604020202020204" pitchFamily="34" charset="0"/>
              <a:buChar char="•"/>
            </a:pPr>
            <a:r>
              <a:rPr lang="en-US" err="1"/>
              <a:t>kube</a:t>
            </a:r>
            <a:r>
              <a:rPr lang="en-US"/>
              <a:t>-controller-manager</a:t>
            </a:r>
          </a:p>
          <a:p>
            <a:pPr marL="285750" indent="-285750">
              <a:buFont typeface="Arial" panose="020B0604020202020204" pitchFamily="34" charset="0"/>
              <a:buChar char="•"/>
            </a:pPr>
            <a:r>
              <a:rPr lang="en-US" err="1"/>
              <a:t>kubelet</a:t>
            </a:r>
            <a:endParaRPr lang="en-US"/>
          </a:p>
          <a:p>
            <a:pPr marL="285750" indent="-285750">
              <a:buFont typeface="Arial" panose="020B0604020202020204" pitchFamily="34" charset="0"/>
              <a:buChar char="•"/>
            </a:pPr>
            <a:r>
              <a:rPr lang="en-US" err="1"/>
              <a:t>kube</a:t>
            </a:r>
            <a:r>
              <a:rPr lang="en-US"/>
              <a:t>-proxy</a:t>
            </a:r>
          </a:p>
        </p:txBody>
      </p:sp>
      <p:pic>
        <p:nvPicPr>
          <p:cNvPr id="13" name="Content Placeholder 5">
            <a:extLst>
              <a:ext uri="{FF2B5EF4-FFF2-40B4-BE49-F238E27FC236}">
                <a16:creationId xmlns:a16="http://schemas.microsoft.com/office/drawing/2014/main" id="{6B967666-D721-A052-8616-960228527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928" y="2140149"/>
            <a:ext cx="6865583" cy="4317936"/>
          </a:xfrm>
          <a:prstGeom prst="rect">
            <a:avLst/>
          </a:prstGeom>
        </p:spPr>
      </p:pic>
      <p:sp>
        <p:nvSpPr>
          <p:cNvPr id="14" name="TextBox 13">
            <a:extLst>
              <a:ext uri="{FF2B5EF4-FFF2-40B4-BE49-F238E27FC236}">
                <a16:creationId xmlns:a16="http://schemas.microsoft.com/office/drawing/2014/main" id="{416F5681-7B29-B331-2852-6C4010958406}"/>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83835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BA508-2DC3-342B-F050-0F6B07084A58}"/>
            </a:ext>
          </a:extLst>
        </p:cNvPr>
        <p:cNvGrpSpPr/>
        <p:nvPr/>
      </p:nvGrpSpPr>
      <p:grpSpPr>
        <a:xfrm>
          <a:off x="0" y="0"/>
          <a:ext cx="0" cy="0"/>
          <a:chOff x="0" y="0"/>
          <a:chExt cx="0" cy="0"/>
        </a:xfrm>
      </p:grpSpPr>
      <p:sp>
        <p:nvSpPr>
          <p:cNvPr id="2" name="Slide Title">
            <a:extLst>
              <a:ext uri="{FF2B5EF4-FFF2-40B4-BE49-F238E27FC236}">
                <a16:creationId xmlns:a16="http://schemas.microsoft.com/office/drawing/2014/main" id="{69FE0F03-CB47-15A6-2EF0-82A414B5D6C3}"/>
              </a:ext>
            </a:extLst>
          </p:cNvPr>
          <p:cNvSpPr>
            <a:spLocks noGrp="1"/>
          </p:cNvSpPr>
          <p:nvPr>
            <p:ph type="title"/>
          </p:nvPr>
        </p:nvSpPr>
        <p:spPr/>
        <p:txBody>
          <a:bodyPr/>
          <a:lstStyle/>
          <a:p>
            <a:r>
              <a:rPr lang="en-US"/>
              <a:t>What we will cover today</a:t>
            </a:r>
          </a:p>
        </p:txBody>
      </p:sp>
      <p:sp>
        <p:nvSpPr>
          <p:cNvPr id="3" name="Slide Text">
            <a:extLst>
              <a:ext uri="{FF2B5EF4-FFF2-40B4-BE49-F238E27FC236}">
                <a16:creationId xmlns:a16="http://schemas.microsoft.com/office/drawing/2014/main" id="{4852666A-2A57-24FF-19EA-C34534BB6A82}"/>
              </a:ext>
            </a:extLst>
          </p:cNvPr>
          <p:cNvSpPr>
            <a:spLocks noGrp="1"/>
          </p:cNvSpPr>
          <p:nvPr>
            <p:ph idx="1"/>
          </p:nvPr>
        </p:nvSpPr>
        <p:spPr/>
        <p:txBody>
          <a:bodyPr/>
          <a:lstStyle/>
          <a:p>
            <a:r>
              <a:rPr lang="en-US"/>
              <a:t>Motivation to use Kubernetes</a:t>
            </a:r>
          </a:p>
          <a:p>
            <a:r>
              <a:rPr lang="en-US"/>
              <a:t>Technology of Kubernetes (Core Kubernetes Concepts)</a:t>
            </a:r>
          </a:p>
          <a:p>
            <a:pPr lvl="1"/>
            <a:r>
              <a:rPr lang="en-US"/>
              <a:t>Various Resources</a:t>
            </a:r>
          </a:p>
          <a:p>
            <a:pPr lvl="1"/>
            <a:r>
              <a:rPr lang="en-US"/>
              <a:t>Core components </a:t>
            </a:r>
          </a:p>
          <a:p>
            <a:r>
              <a:rPr lang="en-US"/>
              <a:t>Hands on with </a:t>
            </a:r>
            <a:r>
              <a:rPr lang="en-US" err="1">
                <a:latin typeface="Fira Code" pitchFamily="49" charset="0"/>
                <a:ea typeface="Fira Code" pitchFamily="49" charset="0"/>
                <a:cs typeface="Fira Code" pitchFamily="49" charset="0"/>
              </a:rPr>
              <a:t>kubectl</a:t>
            </a:r>
            <a:r>
              <a:rPr lang="en-US">
                <a:latin typeface="Fira Code" pitchFamily="49" charset="0"/>
                <a:ea typeface="Fira Code" pitchFamily="49" charset="0"/>
                <a:cs typeface="Fira Code" pitchFamily="49" charset="0"/>
              </a:rPr>
              <a:t> </a:t>
            </a:r>
            <a:r>
              <a:rPr lang="en-US"/>
              <a:t>and </a:t>
            </a:r>
            <a:r>
              <a:rPr lang="en-US" err="1">
                <a:latin typeface="Fira Code" pitchFamily="49" charset="0"/>
                <a:ea typeface="Fira Code" pitchFamily="49" charset="0"/>
                <a:cs typeface="Fira Code" pitchFamily="49" charset="0"/>
              </a:rPr>
              <a:t>minikube</a:t>
            </a:r>
            <a:endParaRPr lang="en-US">
              <a:latin typeface="Fira Code" pitchFamily="49" charset="0"/>
              <a:ea typeface="Fira Code" pitchFamily="49" charset="0"/>
              <a:cs typeface="Fira Code" pitchFamily="49" charset="0"/>
            </a:endParaRPr>
          </a:p>
          <a:p>
            <a:r>
              <a:rPr lang="en-US"/>
              <a:t>Understanding YAML Configuration files</a:t>
            </a:r>
          </a:p>
          <a:p>
            <a:r>
              <a:rPr lang="en-US"/>
              <a:t>Deploy a demo Kubernetes cluster</a:t>
            </a:r>
          </a:p>
          <a:p>
            <a:r>
              <a:rPr lang="en-US"/>
              <a:t>Kubernetes Namespaces</a:t>
            </a:r>
          </a:p>
        </p:txBody>
      </p:sp>
      <p:sp>
        <p:nvSpPr>
          <p:cNvPr id="8" name="Slide Number">
            <a:extLst>
              <a:ext uri="{FF2B5EF4-FFF2-40B4-BE49-F238E27FC236}">
                <a16:creationId xmlns:a16="http://schemas.microsoft.com/office/drawing/2014/main" id="{BB74F5E5-FE5D-5D56-A2A4-9965A98F4512}"/>
              </a:ext>
            </a:extLst>
          </p:cNvPr>
          <p:cNvSpPr>
            <a:spLocks noGrp="1"/>
          </p:cNvSpPr>
          <p:nvPr>
            <p:ph type="ftr" sz="quarter" idx="10"/>
          </p:nvPr>
        </p:nvSpPr>
        <p:spPr/>
        <p:txBody>
          <a:bodyPr/>
          <a:lstStyle/>
          <a:p>
            <a:fld id="{FF97EF4A-40C6-024D-A945-B03D1BBD02F7}" type="slidenum">
              <a:rPr lang="en-US" smtClean="0"/>
              <a:t>2</a:t>
            </a:fld>
            <a:endParaRPr lang="en-US"/>
          </a:p>
        </p:txBody>
      </p:sp>
      <p:sp>
        <p:nvSpPr>
          <p:cNvPr id="6" name="TextBox 5">
            <a:extLst>
              <a:ext uri="{FF2B5EF4-FFF2-40B4-BE49-F238E27FC236}">
                <a16:creationId xmlns:a16="http://schemas.microsoft.com/office/drawing/2014/main" id="{730197FF-8787-EB71-7993-E5960532C454}"/>
              </a:ext>
            </a:extLst>
          </p:cNvPr>
          <p:cNvSpPr txBox="1"/>
          <p:nvPr/>
        </p:nvSpPr>
        <p:spPr>
          <a:xfrm>
            <a:off x="5650938" y="1807560"/>
            <a:ext cx="6545382" cy="861774"/>
          </a:xfrm>
          <a:prstGeom prst="rect">
            <a:avLst/>
          </a:prstGeom>
          <a:noFill/>
        </p:spPr>
        <p:txBody>
          <a:bodyPr wrap="none" rtlCol="0">
            <a:spAutoFit/>
          </a:bodyPr>
          <a:lstStyle/>
          <a:p>
            <a:pPr algn="ctr"/>
            <a:r>
              <a:rPr lang="en-US" sz="2400">
                <a:latin typeface="Lora" pitchFamily="2" charset="77"/>
              </a:rPr>
              <a:t>Resources:</a:t>
            </a:r>
          </a:p>
          <a:p>
            <a:r>
              <a:rPr lang="en-US" sz="2600">
                <a:solidFill>
                  <a:srgbClr val="000000"/>
                </a:solidFill>
                <a:highlight>
                  <a:srgbClr val="FFFF00"/>
                </a:highlight>
                <a:latin typeface="Fira Code" pitchFamily="49" charset="0"/>
                <a:ea typeface="Fira Code" pitchFamily="49" charset="0"/>
                <a:cs typeface="Fira Code" pitchFamily="49" charset="0"/>
              </a:rPr>
              <a:t>https://</a:t>
            </a:r>
            <a:r>
              <a:rPr lang="en-US" sz="2600" err="1">
                <a:solidFill>
                  <a:srgbClr val="000000"/>
                </a:solidFill>
                <a:highlight>
                  <a:srgbClr val="FFFF00"/>
                </a:highlight>
                <a:latin typeface="Fira Code" pitchFamily="49" charset="0"/>
                <a:ea typeface="Fira Code" pitchFamily="49" charset="0"/>
                <a:cs typeface="Fira Code" pitchFamily="49" charset="0"/>
              </a:rPr>
              <a:t>tinyurl.com</a:t>
            </a:r>
            <a:r>
              <a:rPr lang="en-US" sz="2600">
                <a:solidFill>
                  <a:srgbClr val="000000"/>
                </a:solidFill>
                <a:highlight>
                  <a:srgbClr val="FFFF00"/>
                </a:highlight>
                <a:latin typeface="Fira Code" pitchFamily="49" charset="0"/>
                <a:ea typeface="Fira Code" pitchFamily="49" charset="0"/>
                <a:cs typeface="Fira Code" pitchFamily="49" charset="0"/>
              </a:rPr>
              <a:t>/k8resources</a:t>
            </a:r>
          </a:p>
        </p:txBody>
      </p:sp>
      <p:pic>
        <p:nvPicPr>
          <p:cNvPr id="14" name="Picture 13" descr="A qr code with black squares&#10;&#10;Description automatically generated">
            <a:extLst>
              <a:ext uri="{FF2B5EF4-FFF2-40B4-BE49-F238E27FC236}">
                <a16:creationId xmlns:a16="http://schemas.microsoft.com/office/drawing/2014/main" id="{0FB6905A-990C-9EC7-EF8B-93A972C1A11B}"/>
              </a:ext>
            </a:extLst>
          </p:cNvPr>
          <p:cNvPicPr>
            <a:picLocks noChangeAspect="1"/>
          </p:cNvPicPr>
          <p:nvPr/>
        </p:nvPicPr>
        <p:blipFill>
          <a:blip r:embed="rId3"/>
          <a:stretch>
            <a:fillRect/>
          </a:stretch>
        </p:blipFill>
        <p:spPr>
          <a:xfrm>
            <a:off x="7097235" y="2764203"/>
            <a:ext cx="3652788" cy="3652788"/>
          </a:xfrm>
          <a:prstGeom prst="rect">
            <a:avLst/>
          </a:prstGeom>
        </p:spPr>
      </p:pic>
    </p:spTree>
    <p:extLst>
      <p:ext uri="{BB962C8B-B14F-4D97-AF65-F5344CB8AC3E}">
        <p14:creationId xmlns:p14="http://schemas.microsoft.com/office/powerpoint/2010/main" val="7967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238199-8D13-7884-1213-C233CFEE1726}"/>
              </a:ext>
            </a:extLst>
          </p:cNvPr>
          <p:cNvSpPr>
            <a:spLocks noGrp="1"/>
          </p:cNvSpPr>
          <p:nvPr>
            <p:ph type="ftr" sz="quarter" idx="10"/>
          </p:nvPr>
        </p:nvSpPr>
        <p:spPr/>
        <p:txBody>
          <a:bodyPr/>
          <a:lstStyle/>
          <a:p>
            <a:fld id="{EB53C135-CEC6-A548-8917-8F7FEB82358B}" type="slidenum">
              <a:rPr lang="en-US" smtClean="0"/>
              <a:pPr/>
              <a:t>20</a:t>
            </a:fld>
            <a:endParaRPr lang="en-US"/>
          </a:p>
        </p:txBody>
      </p:sp>
      <p:pic>
        <p:nvPicPr>
          <p:cNvPr id="6" name="Graphic 5">
            <a:extLst>
              <a:ext uri="{FF2B5EF4-FFF2-40B4-BE49-F238E27FC236}">
                <a16:creationId xmlns:a16="http://schemas.microsoft.com/office/drawing/2014/main" id="{43505741-7B55-B69A-8BA7-15FD8F1309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013" y="1124947"/>
            <a:ext cx="11329974" cy="5284907"/>
          </a:xfrm>
          <a:prstGeom prst="rect">
            <a:avLst/>
          </a:prstGeom>
        </p:spPr>
      </p:pic>
      <p:pic>
        <p:nvPicPr>
          <p:cNvPr id="8" name="Picture 7" descr="A diagram of a server&#10;&#10;Description automatically generated">
            <a:extLst>
              <a:ext uri="{FF2B5EF4-FFF2-40B4-BE49-F238E27FC236}">
                <a16:creationId xmlns:a16="http://schemas.microsoft.com/office/drawing/2014/main" id="{749A445D-C392-1E67-5D15-1D0D36F8CC0D}"/>
              </a:ext>
            </a:extLst>
          </p:cNvPr>
          <p:cNvPicPr>
            <a:picLocks noChangeAspect="1"/>
          </p:cNvPicPr>
          <p:nvPr/>
        </p:nvPicPr>
        <p:blipFill>
          <a:blip r:embed="rId5"/>
          <a:stretch>
            <a:fillRect/>
          </a:stretch>
        </p:blipFill>
        <p:spPr>
          <a:xfrm>
            <a:off x="118575" y="1000871"/>
            <a:ext cx="11954849" cy="5857129"/>
          </a:xfrm>
          <a:prstGeom prst="rect">
            <a:avLst/>
          </a:prstGeom>
        </p:spPr>
      </p:pic>
    </p:spTree>
    <p:extLst>
      <p:ext uri="{BB962C8B-B14F-4D97-AF65-F5344CB8AC3E}">
        <p14:creationId xmlns:p14="http://schemas.microsoft.com/office/powerpoint/2010/main" val="4095059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AEAE-33C3-417C-6451-5C4B267D74C9}"/>
              </a:ext>
            </a:extLst>
          </p:cNvPr>
          <p:cNvSpPr>
            <a:spLocks noGrp="1"/>
          </p:cNvSpPr>
          <p:nvPr>
            <p:ph type="title"/>
          </p:nvPr>
        </p:nvSpPr>
        <p:spPr/>
        <p:txBody>
          <a:bodyPr/>
          <a:lstStyle/>
          <a:p>
            <a:r>
              <a:rPr lang="en-US"/>
              <a:t>Worker Node in K8 cluster</a:t>
            </a:r>
          </a:p>
        </p:txBody>
      </p:sp>
      <p:sp>
        <p:nvSpPr>
          <p:cNvPr id="4" name="Footer Placeholder 3">
            <a:extLst>
              <a:ext uri="{FF2B5EF4-FFF2-40B4-BE49-F238E27FC236}">
                <a16:creationId xmlns:a16="http://schemas.microsoft.com/office/drawing/2014/main" id="{D35E237C-C492-209B-9E2F-078C426798F8}"/>
              </a:ext>
            </a:extLst>
          </p:cNvPr>
          <p:cNvSpPr>
            <a:spLocks noGrp="1"/>
          </p:cNvSpPr>
          <p:nvPr>
            <p:ph type="ftr" sz="quarter" idx="10"/>
          </p:nvPr>
        </p:nvSpPr>
        <p:spPr>
          <a:xfrm>
            <a:off x="7587928" y="6319774"/>
            <a:ext cx="4114800" cy="365125"/>
          </a:xfrm>
        </p:spPr>
        <p:txBody>
          <a:bodyPr/>
          <a:lstStyle/>
          <a:p>
            <a:fld id="{EB53C135-CEC6-A548-8917-8F7FEB82358B}" type="slidenum">
              <a:rPr lang="en-US" smtClean="0"/>
              <a:pPr/>
              <a:t>21</a:t>
            </a:fld>
            <a:endParaRPr lang="en-US"/>
          </a:p>
        </p:txBody>
      </p:sp>
      <p:pic>
        <p:nvPicPr>
          <p:cNvPr id="10" name="Picture 9" descr="A diagram of a network&#10;&#10;Description automatically generated">
            <a:extLst>
              <a:ext uri="{FF2B5EF4-FFF2-40B4-BE49-F238E27FC236}">
                <a16:creationId xmlns:a16="http://schemas.microsoft.com/office/drawing/2014/main" id="{8E4B57E6-654E-068B-FFB8-6BCA125AF30F}"/>
              </a:ext>
            </a:extLst>
          </p:cNvPr>
          <p:cNvPicPr>
            <a:picLocks noChangeAspect="1"/>
          </p:cNvPicPr>
          <p:nvPr/>
        </p:nvPicPr>
        <p:blipFill>
          <a:blip r:embed="rId3"/>
          <a:stretch>
            <a:fillRect/>
          </a:stretch>
        </p:blipFill>
        <p:spPr>
          <a:xfrm>
            <a:off x="6182778" y="1404081"/>
            <a:ext cx="6009222" cy="4654049"/>
          </a:xfrm>
          <a:prstGeom prst="rect">
            <a:avLst/>
          </a:prstGeom>
        </p:spPr>
      </p:pic>
      <p:sp>
        <p:nvSpPr>
          <p:cNvPr id="11" name="Content Placeholder 2">
            <a:extLst>
              <a:ext uri="{FF2B5EF4-FFF2-40B4-BE49-F238E27FC236}">
                <a16:creationId xmlns:a16="http://schemas.microsoft.com/office/drawing/2014/main" id="{9938AD63-2ADC-603C-56FE-FA71AD6135C5}"/>
              </a:ext>
            </a:extLst>
          </p:cNvPr>
          <p:cNvSpPr txBox="1">
            <a:spLocks/>
          </p:cNvSpPr>
          <p:nvPr/>
        </p:nvSpPr>
        <p:spPr>
          <a:xfrm>
            <a:off x="566928" y="6058130"/>
            <a:ext cx="11058144" cy="7738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Services act as a load balancer to distribute traffic efficiently.</a:t>
            </a:r>
          </a:p>
          <a:p>
            <a:r>
              <a:rPr lang="en-US" sz="1600" b="1" err="1"/>
              <a:t>kube</a:t>
            </a:r>
            <a:r>
              <a:rPr lang="en-US" sz="1600" b="1"/>
              <a:t>-proxy</a:t>
            </a:r>
            <a:r>
              <a:rPr lang="en-US" sz="1600"/>
              <a:t> intelligently forwards requests to improve performance.</a:t>
            </a:r>
          </a:p>
        </p:txBody>
      </p:sp>
      <p:sp>
        <p:nvSpPr>
          <p:cNvPr id="3" name="Content Placeholder 2">
            <a:extLst>
              <a:ext uri="{FF2B5EF4-FFF2-40B4-BE49-F238E27FC236}">
                <a16:creationId xmlns:a16="http://schemas.microsoft.com/office/drawing/2014/main" id="{94F7B2E0-4779-78AB-19C3-73588C8A3A6D}"/>
              </a:ext>
            </a:extLst>
          </p:cNvPr>
          <p:cNvSpPr>
            <a:spLocks noGrp="1"/>
          </p:cNvSpPr>
          <p:nvPr>
            <p:ph idx="1"/>
          </p:nvPr>
        </p:nvSpPr>
        <p:spPr>
          <a:xfrm>
            <a:off x="566928" y="2185416"/>
            <a:ext cx="5820224" cy="3968249"/>
          </a:xfrm>
        </p:spPr>
        <p:txBody>
          <a:bodyPr/>
          <a:lstStyle/>
          <a:p>
            <a:r>
              <a:rPr lang="en-US" sz="1600"/>
              <a:t>Run application Pods and manage workloads.</a:t>
            </a:r>
          </a:p>
          <a:p>
            <a:r>
              <a:rPr lang="en-US" sz="1600"/>
              <a:t>Three </a:t>
            </a:r>
            <a:r>
              <a:rPr lang="en-US" sz="1600" b="1"/>
              <a:t>key components</a:t>
            </a:r>
            <a:r>
              <a:rPr lang="en-US" sz="1600"/>
              <a:t> of a Worker Node:</a:t>
            </a:r>
          </a:p>
          <a:p>
            <a:pPr marL="622300" lvl="1" indent="-355600">
              <a:buFont typeface="+mj-lt"/>
              <a:buAutoNum type="arabicPeriod"/>
            </a:pPr>
            <a:r>
              <a:rPr lang="en-US" sz="1600" b="1"/>
              <a:t>Container Runtime: </a:t>
            </a:r>
            <a:r>
              <a:rPr lang="en-US" sz="1600"/>
              <a:t>Runs containers inside Pods.</a:t>
            </a:r>
          </a:p>
          <a:p>
            <a:pPr marL="622300" lvl="1" indent="-355600">
              <a:buFont typeface="+mj-lt"/>
              <a:buAutoNum type="arabicPeriod"/>
            </a:pPr>
            <a:r>
              <a:rPr lang="en-US" sz="1600" b="1" err="1"/>
              <a:t>kubelet</a:t>
            </a:r>
            <a:r>
              <a:rPr lang="en-US" sz="1600"/>
              <a:t>: Communicates with the Kubernetes control plane. Ensures Pods are running and assigns resources (CPU, RAM, storage).</a:t>
            </a:r>
          </a:p>
          <a:p>
            <a:pPr marL="622300" lvl="1" indent="-355600">
              <a:buFont typeface="+mj-lt"/>
              <a:buAutoNum type="arabicPeriod"/>
            </a:pPr>
            <a:r>
              <a:rPr lang="en-US" sz="1600" b="1" err="1"/>
              <a:t>kube</a:t>
            </a:r>
            <a:r>
              <a:rPr lang="en-US" sz="1600" b="1"/>
              <a:t>-proxy</a:t>
            </a:r>
            <a:r>
              <a:rPr lang="en-US" sz="1600"/>
              <a:t>: Manages network communication between Pods and Services. Optimizes request routing to reduce network overhead.</a:t>
            </a:r>
          </a:p>
          <a:p>
            <a:r>
              <a:rPr lang="en-US" sz="1600"/>
              <a:t>Kubernetes clusters have multiple worker nodes for scalability. </a:t>
            </a:r>
          </a:p>
        </p:txBody>
      </p:sp>
    </p:spTree>
    <p:extLst>
      <p:ext uri="{BB962C8B-B14F-4D97-AF65-F5344CB8AC3E}">
        <p14:creationId xmlns:p14="http://schemas.microsoft.com/office/powerpoint/2010/main" val="414589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E9379-E7D3-73C7-DB9A-152ECA8ACACA}"/>
              </a:ext>
            </a:extLst>
          </p:cNvPr>
          <p:cNvSpPr>
            <a:spLocks noGrp="1"/>
          </p:cNvSpPr>
          <p:nvPr>
            <p:ph type="title"/>
          </p:nvPr>
        </p:nvSpPr>
        <p:spPr>
          <a:xfrm>
            <a:off x="566928" y="1001018"/>
            <a:ext cx="11122152" cy="1089529"/>
          </a:xfrm>
        </p:spPr>
        <p:txBody>
          <a:bodyPr/>
          <a:lstStyle/>
          <a:p>
            <a:r>
              <a:rPr lang="en-US"/>
              <a:t>How do you interact with this cluster?</a:t>
            </a:r>
          </a:p>
        </p:txBody>
      </p:sp>
      <p:sp>
        <p:nvSpPr>
          <p:cNvPr id="3" name="Content Placeholder 2">
            <a:extLst>
              <a:ext uri="{FF2B5EF4-FFF2-40B4-BE49-F238E27FC236}">
                <a16:creationId xmlns:a16="http://schemas.microsoft.com/office/drawing/2014/main" id="{8B5A508C-AC6C-7599-684B-E596B9C76E2C}"/>
              </a:ext>
            </a:extLst>
          </p:cNvPr>
          <p:cNvSpPr>
            <a:spLocks noGrp="1"/>
          </p:cNvSpPr>
          <p:nvPr>
            <p:ph idx="1"/>
          </p:nvPr>
        </p:nvSpPr>
        <p:spPr/>
        <p:txBody>
          <a:bodyPr/>
          <a:lstStyle/>
          <a:p>
            <a:r>
              <a:rPr lang="en-US"/>
              <a:t>How to</a:t>
            </a:r>
          </a:p>
          <a:p>
            <a:pPr lvl="1"/>
            <a:r>
              <a:rPr lang="en-US"/>
              <a:t>Schedule a pod</a:t>
            </a:r>
          </a:p>
          <a:p>
            <a:pPr lvl="1"/>
            <a:r>
              <a:rPr lang="en-US"/>
              <a:t>Monitor a pod</a:t>
            </a:r>
          </a:p>
          <a:p>
            <a:pPr lvl="1"/>
            <a:r>
              <a:rPr lang="en-US"/>
              <a:t>Re-schedule/restart a pod</a:t>
            </a:r>
          </a:p>
          <a:p>
            <a:pPr lvl="1"/>
            <a:r>
              <a:rPr lang="en-US"/>
              <a:t>Join a new node</a:t>
            </a:r>
          </a:p>
        </p:txBody>
      </p:sp>
      <p:sp>
        <p:nvSpPr>
          <p:cNvPr id="4" name="Footer Placeholder 3">
            <a:extLst>
              <a:ext uri="{FF2B5EF4-FFF2-40B4-BE49-F238E27FC236}">
                <a16:creationId xmlns:a16="http://schemas.microsoft.com/office/drawing/2014/main" id="{F25C99CA-9FB1-9286-02A5-C88450B6287B}"/>
              </a:ext>
            </a:extLst>
          </p:cNvPr>
          <p:cNvSpPr>
            <a:spLocks noGrp="1"/>
          </p:cNvSpPr>
          <p:nvPr>
            <p:ph type="ftr" sz="quarter" idx="10"/>
          </p:nvPr>
        </p:nvSpPr>
        <p:spPr/>
        <p:txBody>
          <a:bodyPr/>
          <a:lstStyle/>
          <a:p>
            <a:fld id="{EB53C135-CEC6-A548-8917-8F7FEB82358B}" type="slidenum">
              <a:rPr lang="en-US" smtClean="0"/>
              <a:pPr/>
              <a:t>22</a:t>
            </a:fld>
            <a:endParaRPr lang="en-US"/>
          </a:p>
        </p:txBody>
      </p:sp>
      <p:sp>
        <p:nvSpPr>
          <p:cNvPr id="5" name="TextBox 4">
            <a:extLst>
              <a:ext uri="{FF2B5EF4-FFF2-40B4-BE49-F238E27FC236}">
                <a16:creationId xmlns:a16="http://schemas.microsoft.com/office/drawing/2014/main" id="{80DD6367-9D27-4B2F-95E1-C20570A41E9C}"/>
              </a:ext>
            </a:extLst>
          </p:cNvPr>
          <p:cNvSpPr txBox="1"/>
          <p:nvPr/>
        </p:nvSpPr>
        <p:spPr>
          <a:xfrm>
            <a:off x="566927" y="6550223"/>
            <a:ext cx="3670221"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2379332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7771-D5F4-987B-C283-2ABE394CB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EBDEA-964F-6943-879F-9A583ABFA495}"/>
              </a:ext>
            </a:extLst>
          </p:cNvPr>
          <p:cNvSpPr>
            <a:spLocks noGrp="1"/>
          </p:cNvSpPr>
          <p:nvPr>
            <p:ph type="title"/>
          </p:nvPr>
        </p:nvSpPr>
        <p:spPr/>
        <p:txBody>
          <a:bodyPr/>
          <a:lstStyle/>
          <a:p>
            <a:r>
              <a:rPr lang="en-US"/>
              <a:t>Control Plane Processes</a:t>
            </a:r>
          </a:p>
        </p:txBody>
      </p:sp>
      <p:pic>
        <p:nvPicPr>
          <p:cNvPr id="7" name="Content Placeholder 6">
            <a:extLst>
              <a:ext uri="{FF2B5EF4-FFF2-40B4-BE49-F238E27FC236}">
                <a16:creationId xmlns:a16="http://schemas.microsoft.com/office/drawing/2014/main" id="{D96413E5-5986-6AF7-E86E-3F144468032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l="6830" t="7335" r="67113" b="9804"/>
          <a:stretch/>
        </p:blipFill>
        <p:spPr>
          <a:xfrm>
            <a:off x="8715739" y="1499616"/>
            <a:ext cx="2440908" cy="4881817"/>
          </a:xfrm>
        </p:spPr>
      </p:pic>
      <p:sp>
        <p:nvSpPr>
          <p:cNvPr id="4" name="Footer Placeholder 3">
            <a:extLst>
              <a:ext uri="{FF2B5EF4-FFF2-40B4-BE49-F238E27FC236}">
                <a16:creationId xmlns:a16="http://schemas.microsoft.com/office/drawing/2014/main" id="{87CA7EF3-6F87-CC01-2516-7F1B89CE13F8}"/>
              </a:ext>
            </a:extLst>
          </p:cNvPr>
          <p:cNvSpPr>
            <a:spLocks noGrp="1"/>
          </p:cNvSpPr>
          <p:nvPr>
            <p:ph type="ftr" sz="quarter" idx="10"/>
          </p:nvPr>
        </p:nvSpPr>
        <p:spPr/>
        <p:txBody>
          <a:bodyPr/>
          <a:lstStyle/>
          <a:p>
            <a:fld id="{EB53C135-CEC6-A548-8917-8F7FEB82358B}" type="slidenum">
              <a:rPr lang="en-US" smtClean="0"/>
              <a:pPr/>
              <a:t>23</a:t>
            </a:fld>
            <a:endParaRPr lang="en-US"/>
          </a:p>
        </p:txBody>
      </p:sp>
      <p:sp>
        <p:nvSpPr>
          <p:cNvPr id="8" name="TextBox 7">
            <a:extLst>
              <a:ext uri="{FF2B5EF4-FFF2-40B4-BE49-F238E27FC236}">
                <a16:creationId xmlns:a16="http://schemas.microsoft.com/office/drawing/2014/main" id="{A5D53F4A-D142-FE98-80DB-B4BCC6152D00}"/>
              </a:ext>
            </a:extLst>
          </p:cNvPr>
          <p:cNvSpPr txBox="1"/>
          <p:nvPr/>
        </p:nvSpPr>
        <p:spPr>
          <a:xfrm>
            <a:off x="11156647" y="2986417"/>
            <a:ext cx="823151" cy="954107"/>
          </a:xfrm>
          <a:prstGeom prst="rect">
            <a:avLst/>
          </a:prstGeom>
          <a:noFill/>
        </p:spPr>
        <p:txBody>
          <a:bodyPr wrap="square" rtlCol="0">
            <a:spAutoFit/>
          </a:bodyPr>
          <a:lstStyle/>
          <a:p>
            <a:r>
              <a:rPr lang="en-US" sz="1400" err="1"/>
              <a:t>kubelet</a:t>
            </a:r>
            <a:r>
              <a:rPr lang="en-US" sz="1400"/>
              <a:t> in worker nodes</a:t>
            </a:r>
          </a:p>
        </p:txBody>
      </p:sp>
      <p:sp>
        <p:nvSpPr>
          <p:cNvPr id="9" name="Content Placeholder 2">
            <a:extLst>
              <a:ext uri="{FF2B5EF4-FFF2-40B4-BE49-F238E27FC236}">
                <a16:creationId xmlns:a16="http://schemas.microsoft.com/office/drawing/2014/main" id="{B4E5D7AD-8A85-92DC-0A95-98DC4A40AF34}"/>
              </a:ext>
            </a:extLst>
          </p:cNvPr>
          <p:cNvSpPr txBox="1">
            <a:spLocks/>
          </p:cNvSpPr>
          <p:nvPr/>
        </p:nvSpPr>
        <p:spPr>
          <a:xfrm>
            <a:off x="566927" y="2185416"/>
            <a:ext cx="8148811" cy="39682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Control Plane controls and manages the entire Kubernetes cluster. It ensures Pods are scheduled, running, and restarted if needed. </a:t>
            </a:r>
          </a:p>
          <a:p>
            <a:r>
              <a:rPr lang="en-US" sz="1600"/>
              <a:t>Control Plane components:</a:t>
            </a:r>
          </a:p>
          <a:p>
            <a:pPr marL="460375" lvl="1" indent="-173038"/>
            <a:r>
              <a:rPr lang="en-US" sz="1600" b="1" err="1"/>
              <a:t>kube-apiserver</a:t>
            </a:r>
            <a:r>
              <a:rPr lang="en-US" sz="1600"/>
              <a:t>: Core component server that exposes the Kubernetes HTTP API. The entry point for all Kubernetes operations.</a:t>
            </a:r>
          </a:p>
          <a:p>
            <a:pPr marL="460375" lvl="1" indent="-173038"/>
            <a:r>
              <a:rPr lang="en-US" sz="1600" b="1" err="1"/>
              <a:t>kube</a:t>
            </a:r>
            <a:r>
              <a:rPr lang="en-US" sz="1600" b="1"/>
              <a:t>-scheduler</a:t>
            </a:r>
            <a:r>
              <a:rPr lang="en-US" sz="1600"/>
              <a:t>: Looks for pods not yet bound to a node and assigns each Pod to a suitable node. </a:t>
            </a:r>
          </a:p>
          <a:p>
            <a:pPr marL="460375" lvl="1" indent="-173038"/>
            <a:r>
              <a:rPr lang="en-US" sz="1600" b="1" err="1"/>
              <a:t>kube</a:t>
            </a:r>
            <a:r>
              <a:rPr lang="en-US" sz="1600" b="1"/>
              <a:t>-controller-manager</a:t>
            </a:r>
            <a:r>
              <a:rPr lang="en-US" sz="1600"/>
              <a:t>: Runs controllers to implement Kubernetes API behavior i.e., it ensures cluster stability and self-healing.</a:t>
            </a:r>
          </a:p>
          <a:p>
            <a:pPr marL="460375" lvl="1" indent="-173038"/>
            <a:r>
              <a:rPr lang="en-US" sz="1600" b="1" err="1"/>
              <a:t>etcd</a:t>
            </a:r>
            <a:r>
              <a:rPr lang="en-US" sz="1600"/>
              <a:t>: Consistent and highly-available key value store for all API Server data. It stores the cluster state and configuration.</a:t>
            </a:r>
          </a:p>
          <a:p>
            <a:pPr marL="460375" lvl="1" indent="-173038"/>
            <a:r>
              <a:rPr lang="en-US" sz="1600" b="1"/>
              <a:t>cloud-controller-manager</a:t>
            </a:r>
            <a:r>
              <a:rPr lang="en-US" sz="1600"/>
              <a:t> (optional): Integrates with underlying cloud provider(s).</a:t>
            </a:r>
          </a:p>
        </p:txBody>
      </p:sp>
    </p:spTree>
    <p:extLst>
      <p:ext uri="{BB962C8B-B14F-4D97-AF65-F5344CB8AC3E}">
        <p14:creationId xmlns:p14="http://schemas.microsoft.com/office/powerpoint/2010/main" val="100610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077E-16AB-23FC-026B-C3E68C706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B006F-0884-88B6-840D-4F66AAD474F6}"/>
              </a:ext>
            </a:extLst>
          </p:cNvPr>
          <p:cNvSpPr>
            <a:spLocks noGrp="1"/>
          </p:cNvSpPr>
          <p:nvPr>
            <p:ph type="title"/>
          </p:nvPr>
        </p:nvSpPr>
        <p:spPr>
          <a:xfrm>
            <a:off x="566928" y="1499616"/>
            <a:ext cx="11122152" cy="590931"/>
          </a:xfrm>
        </p:spPr>
        <p:txBody>
          <a:bodyPr/>
          <a:lstStyle/>
          <a:p>
            <a:r>
              <a:rPr lang="en-US"/>
              <a:t>An example Cluster setup</a:t>
            </a:r>
          </a:p>
        </p:txBody>
      </p:sp>
      <p:sp>
        <p:nvSpPr>
          <p:cNvPr id="4" name="Footer Placeholder 3">
            <a:extLst>
              <a:ext uri="{FF2B5EF4-FFF2-40B4-BE49-F238E27FC236}">
                <a16:creationId xmlns:a16="http://schemas.microsoft.com/office/drawing/2014/main" id="{592231C1-F173-D795-16F5-4CAC1A65EDB2}"/>
              </a:ext>
            </a:extLst>
          </p:cNvPr>
          <p:cNvSpPr>
            <a:spLocks noGrp="1"/>
          </p:cNvSpPr>
          <p:nvPr>
            <p:ph type="ftr" sz="quarter" idx="10"/>
          </p:nvPr>
        </p:nvSpPr>
        <p:spPr/>
        <p:txBody>
          <a:bodyPr/>
          <a:lstStyle/>
          <a:p>
            <a:fld id="{EB53C135-CEC6-A548-8917-8F7FEB82358B}" type="slidenum">
              <a:rPr lang="en-US" smtClean="0"/>
              <a:pPr/>
              <a:t>24</a:t>
            </a:fld>
            <a:endParaRPr lang="en-US"/>
          </a:p>
        </p:txBody>
      </p:sp>
      <p:pic>
        <p:nvPicPr>
          <p:cNvPr id="11" name="Picture 10" descr="A diagram of a diagram&#10;&#10;Description automatically generated">
            <a:extLst>
              <a:ext uri="{FF2B5EF4-FFF2-40B4-BE49-F238E27FC236}">
                <a16:creationId xmlns:a16="http://schemas.microsoft.com/office/drawing/2014/main" id="{B31E5CE7-965F-ED2F-FA09-DB33C37058D5}"/>
              </a:ext>
            </a:extLst>
          </p:cNvPr>
          <p:cNvPicPr>
            <a:picLocks noChangeAspect="1"/>
          </p:cNvPicPr>
          <p:nvPr/>
        </p:nvPicPr>
        <p:blipFill>
          <a:blip r:embed="rId3"/>
          <a:stretch>
            <a:fillRect/>
          </a:stretch>
        </p:blipFill>
        <p:spPr>
          <a:xfrm>
            <a:off x="6235420" y="0"/>
            <a:ext cx="5956580" cy="6858000"/>
          </a:xfrm>
          <a:prstGeom prst="rect">
            <a:avLst/>
          </a:prstGeom>
        </p:spPr>
      </p:pic>
      <p:sp>
        <p:nvSpPr>
          <p:cNvPr id="12" name="Content Placeholder 2">
            <a:extLst>
              <a:ext uri="{FF2B5EF4-FFF2-40B4-BE49-F238E27FC236}">
                <a16:creationId xmlns:a16="http://schemas.microsoft.com/office/drawing/2014/main" id="{99ACB0D4-BFF8-DF4C-CFFC-9E443D910770}"/>
              </a:ext>
            </a:extLst>
          </p:cNvPr>
          <p:cNvSpPr>
            <a:spLocks noGrp="1"/>
          </p:cNvSpPr>
          <p:nvPr>
            <p:ph idx="1"/>
          </p:nvPr>
        </p:nvSpPr>
        <p:spPr>
          <a:xfrm>
            <a:off x="566928" y="2185416"/>
            <a:ext cx="6951472" cy="3968249"/>
          </a:xfrm>
        </p:spPr>
        <p:txBody>
          <a:bodyPr/>
          <a:lstStyle/>
          <a:p>
            <a:r>
              <a:rPr lang="en-US"/>
              <a:t>Minimum cluster setup recommended in the production:</a:t>
            </a:r>
          </a:p>
          <a:p>
            <a:pPr lvl="1"/>
            <a:r>
              <a:rPr lang="en-US"/>
              <a:t>2 control plane nodes</a:t>
            </a:r>
          </a:p>
          <a:p>
            <a:pPr lvl="1"/>
            <a:r>
              <a:rPr lang="en-US"/>
              <a:t>3 worker nodes</a:t>
            </a:r>
          </a:p>
          <a:p>
            <a:r>
              <a:rPr lang="en-US"/>
              <a:t>But the recommended is:</a:t>
            </a:r>
          </a:p>
          <a:p>
            <a:pPr lvl="1"/>
            <a:r>
              <a:rPr lang="en-US"/>
              <a:t>3 control plane nodes</a:t>
            </a:r>
          </a:p>
          <a:p>
            <a:pPr lvl="1"/>
            <a:r>
              <a:rPr lang="en-US"/>
              <a:t>5 worker nodes</a:t>
            </a:r>
          </a:p>
        </p:txBody>
      </p:sp>
      <p:sp>
        <p:nvSpPr>
          <p:cNvPr id="15" name="TextBox 14">
            <a:extLst>
              <a:ext uri="{FF2B5EF4-FFF2-40B4-BE49-F238E27FC236}">
                <a16:creationId xmlns:a16="http://schemas.microsoft.com/office/drawing/2014/main" id="{B418B23F-D757-7D2F-E78C-141877FDC17E}"/>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132730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B044-0959-A0C7-6558-C5CD305EF9A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17F2DA-2312-7951-E2A9-C2112843CE3C}"/>
              </a:ext>
            </a:extLst>
          </p:cNvPr>
          <p:cNvSpPr>
            <a:spLocks noGrp="1"/>
          </p:cNvSpPr>
          <p:nvPr>
            <p:ph type="ftr" sz="quarter" idx="10"/>
          </p:nvPr>
        </p:nvSpPr>
        <p:spPr/>
        <p:txBody>
          <a:bodyPr/>
          <a:lstStyle/>
          <a:p>
            <a:fld id="{EB53C135-CEC6-A548-8917-8F7FEB82358B}" type="slidenum">
              <a:rPr lang="en-US" smtClean="0"/>
              <a:pPr/>
              <a:t>25</a:t>
            </a:fld>
            <a:endParaRPr lang="en-US"/>
          </a:p>
        </p:txBody>
      </p:sp>
      <p:pic>
        <p:nvPicPr>
          <p:cNvPr id="3" name="Picture 2" descr="A diagram of a diagram&#10;&#10;Description automatically generated">
            <a:extLst>
              <a:ext uri="{FF2B5EF4-FFF2-40B4-BE49-F238E27FC236}">
                <a16:creationId xmlns:a16="http://schemas.microsoft.com/office/drawing/2014/main" id="{952AA71A-9B6A-317E-9A99-7619690A87A5}"/>
              </a:ext>
            </a:extLst>
          </p:cNvPr>
          <p:cNvPicPr>
            <a:picLocks noChangeAspect="1"/>
          </p:cNvPicPr>
          <p:nvPr/>
        </p:nvPicPr>
        <p:blipFill>
          <a:blip r:embed="rId3"/>
          <a:stretch>
            <a:fillRect/>
          </a:stretch>
        </p:blipFill>
        <p:spPr>
          <a:xfrm>
            <a:off x="2363999" y="0"/>
            <a:ext cx="9828001" cy="6858000"/>
          </a:xfrm>
          <a:prstGeom prst="rect">
            <a:avLst/>
          </a:prstGeom>
        </p:spPr>
      </p:pic>
    </p:spTree>
    <p:extLst>
      <p:ext uri="{BB962C8B-B14F-4D97-AF65-F5344CB8AC3E}">
        <p14:creationId xmlns:p14="http://schemas.microsoft.com/office/powerpoint/2010/main" val="11741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D15AE-AD37-0BB1-01F4-B3E3D7600A7B}"/>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2A42B6B7-288E-C60E-75BB-2B7C667B232C}"/>
              </a:ext>
            </a:extLst>
          </p:cNvPr>
          <p:cNvSpPr>
            <a:spLocks noGrp="1"/>
          </p:cNvSpPr>
          <p:nvPr>
            <p:ph type="ctrTitle"/>
          </p:nvPr>
        </p:nvSpPr>
        <p:spPr>
          <a:xfrm>
            <a:off x="658368" y="2560320"/>
            <a:ext cx="6638544" cy="2387600"/>
          </a:xfrm>
        </p:spPr>
        <p:txBody>
          <a:bodyPr/>
          <a:lstStyle/>
          <a:p>
            <a:r>
              <a:rPr lang="en-US"/>
              <a:t>Hands on with </a:t>
            </a:r>
            <a:br>
              <a:rPr lang="en-US"/>
            </a:br>
            <a:r>
              <a:rPr lang="en-US" err="1"/>
              <a:t>Kubectl</a:t>
            </a:r>
            <a:r>
              <a:rPr lang="en-US"/>
              <a:t> and </a:t>
            </a:r>
            <a:r>
              <a:rPr lang="en-US" err="1"/>
              <a:t>minikube</a:t>
            </a:r>
            <a:endParaRPr lang="en-US"/>
          </a:p>
        </p:txBody>
      </p:sp>
    </p:spTree>
    <p:extLst>
      <p:ext uri="{BB962C8B-B14F-4D97-AF65-F5344CB8AC3E}">
        <p14:creationId xmlns:p14="http://schemas.microsoft.com/office/powerpoint/2010/main" val="2404353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7BFC2-48E9-B4FA-1072-F9963C1D546A}"/>
              </a:ext>
            </a:extLst>
          </p:cNvPr>
          <p:cNvSpPr>
            <a:spLocks noGrp="1"/>
          </p:cNvSpPr>
          <p:nvPr>
            <p:ph type="title"/>
          </p:nvPr>
        </p:nvSpPr>
        <p:spPr>
          <a:xfrm>
            <a:off x="566928" y="1499616"/>
            <a:ext cx="5529072" cy="590931"/>
          </a:xfrm>
        </p:spPr>
        <p:txBody>
          <a:bodyPr/>
          <a:lstStyle/>
          <a:p>
            <a:r>
              <a:rPr lang="en-US" err="1"/>
              <a:t>minikube</a:t>
            </a:r>
            <a:endParaRPr lang="en-US"/>
          </a:p>
        </p:txBody>
      </p:sp>
      <p:sp>
        <p:nvSpPr>
          <p:cNvPr id="3" name="Content Placeholder 2">
            <a:extLst>
              <a:ext uri="{FF2B5EF4-FFF2-40B4-BE49-F238E27FC236}">
                <a16:creationId xmlns:a16="http://schemas.microsoft.com/office/drawing/2014/main" id="{12ACF9E6-E360-420C-36BB-124BF48FB0CB}"/>
              </a:ext>
            </a:extLst>
          </p:cNvPr>
          <p:cNvSpPr>
            <a:spLocks noGrp="1"/>
          </p:cNvSpPr>
          <p:nvPr>
            <p:ph sz="half" idx="1"/>
          </p:nvPr>
        </p:nvSpPr>
        <p:spPr>
          <a:xfrm>
            <a:off x="566927" y="2185416"/>
            <a:ext cx="5529071" cy="3948684"/>
          </a:xfrm>
        </p:spPr>
        <p:txBody>
          <a:bodyPr/>
          <a:lstStyle/>
          <a:p>
            <a:r>
              <a:rPr lang="en-US" err="1"/>
              <a:t>minikube</a:t>
            </a:r>
            <a:r>
              <a:rPr lang="en-US"/>
              <a:t> quickly sets up a local Kubernetes cluster on macOS, Linux, and Windows.</a:t>
            </a:r>
          </a:p>
          <a:p>
            <a:r>
              <a:rPr lang="en-US"/>
              <a:t>As we cannot provision separate virtual or physical machines for each worker node, control plane node, </a:t>
            </a:r>
            <a:r>
              <a:rPr lang="en-US" err="1"/>
              <a:t>minikube</a:t>
            </a:r>
            <a:r>
              <a:rPr lang="en-US"/>
              <a:t> comes to our rescue. </a:t>
            </a:r>
          </a:p>
          <a:p>
            <a:r>
              <a:rPr lang="en-US"/>
              <a:t>It runs both the worker processes and control plane processes in ONE NODE.</a:t>
            </a:r>
          </a:p>
          <a:p>
            <a:r>
              <a:rPr lang="en-US"/>
              <a:t>It creates a virtual box using the hypervisor and the node runs in that virtual box. </a:t>
            </a:r>
          </a:p>
          <a:p>
            <a:r>
              <a:rPr lang="en-US"/>
              <a:t>Essentially, it is 1 node K8 cluster.</a:t>
            </a:r>
          </a:p>
          <a:p>
            <a:endParaRPr lang="en-US"/>
          </a:p>
        </p:txBody>
      </p:sp>
      <p:sp>
        <p:nvSpPr>
          <p:cNvPr id="4" name="Content Placeholder 3">
            <a:extLst>
              <a:ext uri="{FF2B5EF4-FFF2-40B4-BE49-F238E27FC236}">
                <a16:creationId xmlns:a16="http://schemas.microsoft.com/office/drawing/2014/main" id="{441CCFA4-10C0-2988-A7B5-A1765E956EDD}"/>
              </a:ext>
            </a:extLst>
          </p:cNvPr>
          <p:cNvSpPr>
            <a:spLocks noGrp="1"/>
          </p:cNvSpPr>
          <p:nvPr>
            <p:ph sz="half" idx="2"/>
          </p:nvPr>
        </p:nvSpPr>
        <p:spPr>
          <a:xfrm>
            <a:off x="6096000" y="2185416"/>
            <a:ext cx="5529072" cy="3950208"/>
          </a:xfrm>
        </p:spPr>
        <p:txBody>
          <a:bodyPr/>
          <a:lstStyle/>
          <a:p>
            <a:r>
              <a:rPr lang="en-US"/>
              <a:t>The main entry point into the Kubernetes cluster is the </a:t>
            </a:r>
            <a:r>
              <a:rPr lang="en-US" err="1"/>
              <a:t>kube</a:t>
            </a:r>
            <a:r>
              <a:rPr lang="en-US"/>
              <a:t>-</a:t>
            </a:r>
            <a:r>
              <a:rPr lang="en-US" err="1"/>
              <a:t>api</a:t>
            </a:r>
            <a:r>
              <a:rPr lang="en-US"/>
              <a:t>-server. </a:t>
            </a:r>
          </a:p>
          <a:p>
            <a:r>
              <a:rPr lang="en-US"/>
              <a:t>We can interact with it through UI, API or CLI.</a:t>
            </a:r>
          </a:p>
          <a:p>
            <a:r>
              <a:rPr lang="en-US" err="1"/>
              <a:t>kubectl</a:t>
            </a:r>
            <a:r>
              <a:rPr lang="en-US"/>
              <a:t> is the most powerful of all the 3 clients.</a:t>
            </a:r>
          </a:p>
        </p:txBody>
      </p:sp>
      <p:sp>
        <p:nvSpPr>
          <p:cNvPr id="5" name="Footer Placeholder 4">
            <a:extLst>
              <a:ext uri="{FF2B5EF4-FFF2-40B4-BE49-F238E27FC236}">
                <a16:creationId xmlns:a16="http://schemas.microsoft.com/office/drawing/2014/main" id="{9CA7EADF-5853-0C54-EF5F-349CFE2F7FF1}"/>
              </a:ext>
            </a:extLst>
          </p:cNvPr>
          <p:cNvSpPr>
            <a:spLocks noGrp="1"/>
          </p:cNvSpPr>
          <p:nvPr>
            <p:ph type="ftr" sz="quarter" idx="10"/>
          </p:nvPr>
        </p:nvSpPr>
        <p:spPr/>
        <p:txBody>
          <a:bodyPr/>
          <a:lstStyle/>
          <a:p>
            <a:fld id="{EB53C135-CEC6-A548-8917-8F7FEB82358B}" type="slidenum">
              <a:rPr lang="en-US" smtClean="0"/>
              <a:pPr/>
              <a:t>27</a:t>
            </a:fld>
            <a:endParaRPr lang="en-US"/>
          </a:p>
        </p:txBody>
      </p:sp>
      <p:sp>
        <p:nvSpPr>
          <p:cNvPr id="6" name="TextBox 5">
            <a:extLst>
              <a:ext uri="{FF2B5EF4-FFF2-40B4-BE49-F238E27FC236}">
                <a16:creationId xmlns:a16="http://schemas.microsoft.com/office/drawing/2014/main" id="{19D15C2B-CCFB-8E94-4A27-FAC2659A9EA8}"/>
              </a:ext>
            </a:extLst>
          </p:cNvPr>
          <p:cNvSpPr txBox="1"/>
          <p:nvPr/>
        </p:nvSpPr>
        <p:spPr>
          <a:xfrm>
            <a:off x="502920" y="6315567"/>
            <a:ext cx="5200463" cy="307777"/>
          </a:xfrm>
          <a:prstGeom prst="rect">
            <a:avLst/>
          </a:prstGeom>
          <a:noFill/>
        </p:spPr>
        <p:txBody>
          <a:bodyPr wrap="none" rtlCol="0">
            <a:spAutoFit/>
          </a:bodyPr>
          <a:lstStyle/>
          <a:p>
            <a:r>
              <a:rPr lang="en-US" sz="1400"/>
              <a:t>Guide to install </a:t>
            </a:r>
            <a:r>
              <a:rPr lang="en-US" sz="1400" err="1"/>
              <a:t>minikube</a:t>
            </a:r>
            <a:r>
              <a:rPr lang="en-US" sz="1400"/>
              <a:t>: https://minikube.sigs.k8s.io/docs/start</a:t>
            </a:r>
          </a:p>
        </p:txBody>
      </p:sp>
      <p:sp>
        <p:nvSpPr>
          <p:cNvPr id="7" name="Title 1">
            <a:extLst>
              <a:ext uri="{FF2B5EF4-FFF2-40B4-BE49-F238E27FC236}">
                <a16:creationId xmlns:a16="http://schemas.microsoft.com/office/drawing/2014/main" id="{99332B48-4DAE-474C-38D7-952083E72581}"/>
              </a:ext>
            </a:extLst>
          </p:cNvPr>
          <p:cNvSpPr txBox="1">
            <a:spLocks/>
          </p:cNvSpPr>
          <p:nvPr/>
        </p:nvSpPr>
        <p:spPr>
          <a:xfrm>
            <a:off x="6096000" y="1506830"/>
            <a:ext cx="5529072"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r>
              <a:rPr lang="en-US" err="1"/>
              <a:t>kubectl</a:t>
            </a:r>
            <a:endParaRPr lang="en-US"/>
          </a:p>
        </p:txBody>
      </p:sp>
      <p:sp>
        <p:nvSpPr>
          <p:cNvPr id="10" name="TextBox 9">
            <a:extLst>
              <a:ext uri="{FF2B5EF4-FFF2-40B4-BE49-F238E27FC236}">
                <a16:creationId xmlns:a16="http://schemas.microsoft.com/office/drawing/2014/main" id="{283990AB-EDF8-B8AE-29DB-F76602F83873}"/>
              </a:ext>
            </a:extLst>
          </p:cNvPr>
          <p:cNvSpPr txBox="1"/>
          <p:nvPr/>
        </p:nvSpPr>
        <p:spPr>
          <a:xfrm>
            <a:off x="6259389" y="6315567"/>
            <a:ext cx="3670221"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pic>
        <p:nvPicPr>
          <p:cNvPr id="12" name="Picture 11" descr="A qr code with black squares&#10;&#10;Description automatically generated">
            <a:extLst>
              <a:ext uri="{FF2B5EF4-FFF2-40B4-BE49-F238E27FC236}">
                <a16:creationId xmlns:a16="http://schemas.microsoft.com/office/drawing/2014/main" id="{9EDA3622-055F-9BB0-8ABC-F11BA03BDF1C}"/>
              </a:ext>
            </a:extLst>
          </p:cNvPr>
          <p:cNvPicPr>
            <a:picLocks noChangeAspect="1"/>
          </p:cNvPicPr>
          <p:nvPr/>
        </p:nvPicPr>
        <p:blipFill>
          <a:blip r:embed="rId2"/>
          <a:stretch>
            <a:fillRect/>
          </a:stretch>
        </p:blipFill>
        <p:spPr>
          <a:xfrm>
            <a:off x="6388178" y="4159758"/>
            <a:ext cx="2073242" cy="2073242"/>
          </a:xfrm>
          <a:prstGeom prst="rect">
            <a:avLst/>
          </a:prstGeom>
        </p:spPr>
      </p:pic>
    </p:spTree>
    <p:extLst>
      <p:ext uri="{BB962C8B-B14F-4D97-AF65-F5344CB8AC3E}">
        <p14:creationId xmlns:p14="http://schemas.microsoft.com/office/powerpoint/2010/main" val="265413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99CE48-9ACA-FBD3-0F22-090FF4C5B8C3}"/>
              </a:ext>
            </a:extLst>
          </p:cNvPr>
          <p:cNvSpPr>
            <a:spLocks noGrp="1"/>
          </p:cNvSpPr>
          <p:nvPr>
            <p:ph type="ftr" sz="quarter" idx="10"/>
          </p:nvPr>
        </p:nvSpPr>
        <p:spPr/>
        <p:txBody>
          <a:bodyPr/>
          <a:lstStyle/>
          <a:p>
            <a:fld id="{EB53C135-CEC6-A548-8917-8F7FEB82358B}" type="slidenum">
              <a:rPr lang="en-US" smtClean="0"/>
              <a:pPr/>
              <a:t>28</a:t>
            </a:fld>
            <a:endParaRPr lang="en-US"/>
          </a:p>
        </p:txBody>
      </p:sp>
      <p:pic>
        <p:nvPicPr>
          <p:cNvPr id="4" name="Picture 3" descr="A group of blue hexagons with black text&#10;&#10;Description automatically generated">
            <a:extLst>
              <a:ext uri="{FF2B5EF4-FFF2-40B4-BE49-F238E27FC236}">
                <a16:creationId xmlns:a16="http://schemas.microsoft.com/office/drawing/2014/main" id="{28688B22-BB07-6DC7-F33A-8779FCDD3A69}"/>
              </a:ext>
            </a:extLst>
          </p:cNvPr>
          <p:cNvPicPr>
            <a:picLocks noChangeAspect="1"/>
          </p:cNvPicPr>
          <p:nvPr/>
        </p:nvPicPr>
        <p:blipFill>
          <a:blip r:embed="rId2"/>
          <a:stretch>
            <a:fillRect/>
          </a:stretch>
        </p:blipFill>
        <p:spPr>
          <a:xfrm>
            <a:off x="502920" y="1760386"/>
            <a:ext cx="5384718" cy="4559388"/>
          </a:xfrm>
          <a:prstGeom prst="rect">
            <a:avLst/>
          </a:prstGeom>
        </p:spPr>
      </p:pic>
    </p:spTree>
    <p:extLst>
      <p:ext uri="{BB962C8B-B14F-4D97-AF65-F5344CB8AC3E}">
        <p14:creationId xmlns:p14="http://schemas.microsoft.com/office/powerpoint/2010/main" val="1490578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F925-60C6-A2A6-36BA-83C900049FAD}"/>
              </a:ext>
            </a:extLst>
          </p:cNvPr>
          <p:cNvSpPr>
            <a:spLocks noGrp="1"/>
          </p:cNvSpPr>
          <p:nvPr>
            <p:ph type="title"/>
          </p:nvPr>
        </p:nvSpPr>
        <p:spPr/>
        <p:txBody>
          <a:bodyPr/>
          <a:lstStyle/>
          <a:p>
            <a:r>
              <a:rPr lang="en-US"/>
              <a:t>What we learnt?</a:t>
            </a:r>
          </a:p>
        </p:txBody>
      </p:sp>
      <p:sp>
        <p:nvSpPr>
          <p:cNvPr id="3" name="Content Placeholder 2">
            <a:extLst>
              <a:ext uri="{FF2B5EF4-FFF2-40B4-BE49-F238E27FC236}">
                <a16:creationId xmlns:a16="http://schemas.microsoft.com/office/drawing/2014/main" id="{CD9AD735-35A3-F5EB-4BF9-89E49FA4ACD9}"/>
              </a:ext>
            </a:extLst>
          </p:cNvPr>
          <p:cNvSpPr>
            <a:spLocks noGrp="1"/>
          </p:cNvSpPr>
          <p:nvPr>
            <p:ph idx="1"/>
          </p:nvPr>
        </p:nvSpPr>
        <p:spPr/>
        <p:txBody>
          <a:bodyPr/>
          <a:lstStyle/>
          <a:p>
            <a:r>
              <a:rPr lang="en-US"/>
              <a:t>CRUD commands</a:t>
            </a:r>
          </a:p>
          <a:p>
            <a:r>
              <a:rPr lang="en-US"/>
              <a:t>Status of different K8 components</a:t>
            </a:r>
          </a:p>
          <a:p>
            <a:r>
              <a:rPr lang="en-US"/>
              <a:t>Debugging pods</a:t>
            </a:r>
          </a:p>
          <a:p>
            <a:r>
              <a:rPr lang="en-US"/>
              <a:t>Use configuration file for CRUD</a:t>
            </a:r>
          </a:p>
        </p:txBody>
      </p:sp>
      <p:sp>
        <p:nvSpPr>
          <p:cNvPr id="4" name="Footer Placeholder 3">
            <a:extLst>
              <a:ext uri="{FF2B5EF4-FFF2-40B4-BE49-F238E27FC236}">
                <a16:creationId xmlns:a16="http://schemas.microsoft.com/office/drawing/2014/main" id="{2144ADD3-2F39-E2C6-FCAF-548B3896411F}"/>
              </a:ext>
            </a:extLst>
          </p:cNvPr>
          <p:cNvSpPr>
            <a:spLocks noGrp="1"/>
          </p:cNvSpPr>
          <p:nvPr>
            <p:ph type="ftr" sz="quarter" idx="10"/>
          </p:nvPr>
        </p:nvSpPr>
        <p:spPr/>
        <p:txBody>
          <a:bodyPr/>
          <a:lstStyle/>
          <a:p>
            <a:fld id="{EB53C135-CEC6-A548-8917-8F7FEB82358B}" type="slidenum">
              <a:rPr lang="en-US" smtClean="0"/>
              <a:pPr/>
              <a:t>29</a:t>
            </a:fld>
            <a:endParaRPr lang="en-US"/>
          </a:p>
        </p:txBody>
      </p:sp>
    </p:spTree>
    <p:extLst>
      <p:ext uri="{BB962C8B-B14F-4D97-AF65-F5344CB8AC3E}">
        <p14:creationId xmlns:p14="http://schemas.microsoft.com/office/powerpoint/2010/main" val="114690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opic">
            <a:extLst>
              <a:ext uri="{FF2B5EF4-FFF2-40B4-BE49-F238E27FC236}">
                <a16:creationId xmlns:a16="http://schemas.microsoft.com/office/drawing/2014/main" id="{B0882130-6200-324C-8A79-B506D34288AC}"/>
              </a:ext>
            </a:extLst>
          </p:cNvPr>
          <p:cNvSpPr>
            <a:spLocks noGrp="1"/>
          </p:cNvSpPr>
          <p:nvPr>
            <p:ph type="ctrTitle"/>
          </p:nvPr>
        </p:nvSpPr>
        <p:spPr>
          <a:xfrm>
            <a:off x="658368" y="2560320"/>
            <a:ext cx="6638544" cy="2387600"/>
          </a:xfrm>
        </p:spPr>
        <p:txBody>
          <a:bodyPr/>
          <a:lstStyle/>
          <a:p>
            <a:r>
              <a:rPr lang="en-US"/>
              <a:t>Motivation</a:t>
            </a:r>
          </a:p>
        </p:txBody>
      </p:sp>
    </p:spTree>
    <p:extLst>
      <p:ext uri="{BB962C8B-B14F-4D97-AF65-F5344CB8AC3E}">
        <p14:creationId xmlns:p14="http://schemas.microsoft.com/office/powerpoint/2010/main" val="56518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50B2C-C91A-FEDA-9FBB-706B516E3DFA}"/>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17D5B92F-3D79-2300-E2E6-BEB67A2DDBBA}"/>
              </a:ext>
            </a:extLst>
          </p:cNvPr>
          <p:cNvSpPr>
            <a:spLocks noGrp="1"/>
          </p:cNvSpPr>
          <p:nvPr>
            <p:ph type="ctrTitle"/>
          </p:nvPr>
        </p:nvSpPr>
        <p:spPr>
          <a:xfrm>
            <a:off x="658368" y="2560320"/>
            <a:ext cx="6842362" cy="2387600"/>
          </a:xfrm>
        </p:spPr>
        <p:txBody>
          <a:bodyPr/>
          <a:lstStyle/>
          <a:p>
            <a:r>
              <a:rPr lang="en-US"/>
              <a:t>Understanding </a:t>
            </a:r>
            <a:r>
              <a:rPr lang="en-US" err="1"/>
              <a:t>yaml</a:t>
            </a:r>
            <a:r>
              <a:rPr lang="en-US"/>
              <a:t> configuration files in k8s</a:t>
            </a:r>
          </a:p>
        </p:txBody>
      </p:sp>
    </p:spTree>
    <p:extLst>
      <p:ext uri="{BB962C8B-B14F-4D97-AF65-F5344CB8AC3E}">
        <p14:creationId xmlns:p14="http://schemas.microsoft.com/office/powerpoint/2010/main" val="648273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75DB-32D4-5E0E-5201-BC92468A2B9C}"/>
              </a:ext>
            </a:extLst>
          </p:cNvPr>
          <p:cNvSpPr>
            <a:spLocks noGrp="1"/>
          </p:cNvSpPr>
          <p:nvPr>
            <p:ph type="title"/>
          </p:nvPr>
        </p:nvSpPr>
        <p:spPr>
          <a:xfrm>
            <a:off x="566928" y="1499616"/>
            <a:ext cx="6951472" cy="590931"/>
          </a:xfrm>
        </p:spPr>
        <p:txBody>
          <a:bodyPr/>
          <a:lstStyle/>
          <a:p>
            <a:r>
              <a:rPr lang="en-US"/>
              <a:t>Configuration Files</a:t>
            </a:r>
          </a:p>
        </p:txBody>
      </p:sp>
      <p:sp>
        <p:nvSpPr>
          <p:cNvPr id="4" name="Footer Placeholder 3">
            <a:extLst>
              <a:ext uri="{FF2B5EF4-FFF2-40B4-BE49-F238E27FC236}">
                <a16:creationId xmlns:a16="http://schemas.microsoft.com/office/drawing/2014/main" id="{095483DB-9F0C-F2CE-A72A-D8E144DE1D1E}"/>
              </a:ext>
            </a:extLst>
          </p:cNvPr>
          <p:cNvSpPr>
            <a:spLocks noGrp="1"/>
          </p:cNvSpPr>
          <p:nvPr>
            <p:ph type="ftr" sz="quarter" idx="10"/>
          </p:nvPr>
        </p:nvSpPr>
        <p:spPr/>
        <p:txBody>
          <a:bodyPr/>
          <a:lstStyle/>
          <a:p>
            <a:fld id="{EB53C135-CEC6-A548-8917-8F7FEB82358B}" type="slidenum">
              <a:rPr lang="en-US" smtClean="0"/>
              <a:pPr/>
              <a:t>31</a:t>
            </a:fld>
            <a:endParaRPr lang="en-US"/>
          </a:p>
        </p:txBody>
      </p:sp>
      <p:sp>
        <p:nvSpPr>
          <p:cNvPr id="7" name="Content Placeholder 2">
            <a:extLst>
              <a:ext uri="{FF2B5EF4-FFF2-40B4-BE49-F238E27FC236}">
                <a16:creationId xmlns:a16="http://schemas.microsoft.com/office/drawing/2014/main" id="{EBDFF414-5198-4607-5366-7882148F3296}"/>
              </a:ext>
            </a:extLst>
          </p:cNvPr>
          <p:cNvSpPr txBox="1">
            <a:spLocks/>
          </p:cNvSpPr>
          <p:nvPr/>
        </p:nvSpPr>
        <p:spPr>
          <a:xfrm>
            <a:off x="566928" y="2185416"/>
            <a:ext cx="4579532" cy="39682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a:t>Metadata</a:t>
            </a:r>
          </a:p>
          <a:p>
            <a:pPr marL="342900" indent="-342900">
              <a:buFont typeface="+mj-lt"/>
              <a:buAutoNum type="arabicPeriod"/>
            </a:pPr>
            <a:r>
              <a:rPr lang="en-US"/>
              <a:t>Specification</a:t>
            </a:r>
          </a:p>
          <a:p>
            <a:pPr marL="800100" lvl="1" indent="-342900"/>
            <a:r>
              <a:rPr lang="en-US"/>
              <a:t>Attributes are specific to the kind of the resource the configuration file is describing</a:t>
            </a:r>
          </a:p>
          <a:p>
            <a:pPr marL="342900" indent="-342900">
              <a:buFont typeface="+mj-lt"/>
              <a:buAutoNum type="arabicPeriod"/>
            </a:pPr>
            <a:r>
              <a:rPr lang="en-US"/>
              <a:t>Status</a:t>
            </a:r>
          </a:p>
          <a:p>
            <a:pPr marL="800100" lvl="1" indent="-342900"/>
            <a:r>
              <a:rPr lang="en-US"/>
              <a:t>This is automatically generated and edited by Kubernetes.</a:t>
            </a:r>
          </a:p>
          <a:p>
            <a:pPr marL="342900" indent="-342900">
              <a:buFont typeface="+mj-lt"/>
              <a:buAutoNum type="arabicPeriod"/>
            </a:pPr>
            <a:endParaRPr lang="en-US"/>
          </a:p>
        </p:txBody>
      </p:sp>
      <p:pic>
        <p:nvPicPr>
          <p:cNvPr id="13" name="Picture 12" descr="A screenshot of a computer screen&#10;&#10;Description automatically generated">
            <a:extLst>
              <a:ext uri="{FF2B5EF4-FFF2-40B4-BE49-F238E27FC236}">
                <a16:creationId xmlns:a16="http://schemas.microsoft.com/office/drawing/2014/main" id="{D8C8A363-FD2D-0EB7-D1A2-9123DBD2B637}"/>
              </a:ext>
            </a:extLst>
          </p:cNvPr>
          <p:cNvPicPr>
            <a:picLocks noChangeAspect="1"/>
          </p:cNvPicPr>
          <p:nvPr/>
        </p:nvPicPr>
        <p:blipFill>
          <a:blip r:embed="rId2"/>
          <a:stretch>
            <a:fillRect/>
          </a:stretch>
        </p:blipFill>
        <p:spPr>
          <a:xfrm>
            <a:off x="5146460" y="1499616"/>
            <a:ext cx="2977928" cy="3063317"/>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D2EFEA99-8FB1-5DB9-A252-EE28881BD037}"/>
              </a:ext>
            </a:extLst>
          </p:cNvPr>
          <p:cNvPicPr>
            <a:picLocks noChangeAspect="1"/>
          </p:cNvPicPr>
          <p:nvPr/>
        </p:nvPicPr>
        <p:blipFill>
          <a:blip r:embed="rId3"/>
          <a:stretch>
            <a:fillRect/>
          </a:stretch>
        </p:blipFill>
        <p:spPr>
          <a:xfrm>
            <a:off x="8188396" y="1499616"/>
            <a:ext cx="3436676" cy="4820158"/>
          </a:xfrm>
          <a:prstGeom prst="rect">
            <a:avLst/>
          </a:prstGeom>
        </p:spPr>
      </p:pic>
      <p:sp>
        <p:nvSpPr>
          <p:cNvPr id="18" name="TextBox 17">
            <a:extLst>
              <a:ext uri="{FF2B5EF4-FFF2-40B4-BE49-F238E27FC236}">
                <a16:creationId xmlns:a16="http://schemas.microsoft.com/office/drawing/2014/main" id="{2FE6EBE7-A5E6-8831-136C-C4302663C88C}"/>
              </a:ext>
            </a:extLst>
          </p:cNvPr>
          <p:cNvSpPr txBox="1"/>
          <p:nvPr/>
        </p:nvSpPr>
        <p:spPr>
          <a:xfrm>
            <a:off x="5146461" y="4567140"/>
            <a:ext cx="2977928" cy="369332"/>
          </a:xfrm>
          <a:prstGeom prst="rect">
            <a:avLst/>
          </a:prstGeom>
          <a:noFill/>
        </p:spPr>
        <p:txBody>
          <a:bodyPr wrap="square" rtlCol="0">
            <a:spAutoFit/>
          </a:bodyPr>
          <a:lstStyle/>
          <a:p>
            <a:pPr algn="ctr"/>
            <a:r>
              <a:rPr lang="en-US"/>
              <a:t>nginx-</a:t>
            </a:r>
            <a:r>
              <a:rPr lang="en-US" err="1"/>
              <a:t>service.yaml</a:t>
            </a:r>
            <a:endParaRPr lang="en-US"/>
          </a:p>
        </p:txBody>
      </p:sp>
      <p:sp>
        <p:nvSpPr>
          <p:cNvPr id="19" name="TextBox 18">
            <a:extLst>
              <a:ext uri="{FF2B5EF4-FFF2-40B4-BE49-F238E27FC236}">
                <a16:creationId xmlns:a16="http://schemas.microsoft.com/office/drawing/2014/main" id="{97D0E744-DB85-3E2B-B456-281910CE8E28}"/>
              </a:ext>
            </a:extLst>
          </p:cNvPr>
          <p:cNvSpPr txBox="1"/>
          <p:nvPr/>
        </p:nvSpPr>
        <p:spPr>
          <a:xfrm>
            <a:off x="8188396" y="6315567"/>
            <a:ext cx="3436676" cy="369332"/>
          </a:xfrm>
          <a:prstGeom prst="rect">
            <a:avLst/>
          </a:prstGeom>
          <a:noFill/>
        </p:spPr>
        <p:txBody>
          <a:bodyPr wrap="square" rtlCol="0">
            <a:spAutoFit/>
          </a:bodyPr>
          <a:lstStyle/>
          <a:p>
            <a:pPr algn="ctr"/>
            <a:r>
              <a:rPr lang="en-US"/>
              <a:t>nginx-</a:t>
            </a:r>
            <a:r>
              <a:rPr lang="en-US" err="1"/>
              <a:t>deployment.yaml</a:t>
            </a:r>
            <a:endParaRPr lang="en-US"/>
          </a:p>
        </p:txBody>
      </p:sp>
      <p:sp>
        <p:nvSpPr>
          <p:cNvPr id="20" name="TextBox 19">
            <a:extLst>
              <a:ext uri="{FF2B5EF4-FFF2-40B4-BE49-F238E27FC236}">
                <a16:creationId xmlns:a16="http://schemas.microsoft.com/office/drawing/2014/main" id="{23680764-C025-39BD-1A48-30EACA1AC19B}"/>
              </a:ext>
            </a:extLst>
          </p:cNvPr>
          <p:cNvSpPr txBox="1"/>
          <p:nvPr/>
        </p:nvSpPr>
        <p:spPr>
          <a:xfrm>
            <a:off x="4042664" y="5358384"/>
            <a:ext cx="3101336"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Desired ≠ Actual</a:t>
            </a:r>
          </a:p>
        </p:txBody>
      </p:sp>
      <p:sp>
        <p:nvSpPr>
          <p:cNvPr id="21" name="TextBox 20">
            <a:extLst>
              <a:ext uri="{FF2B5EF4-FFF2-40B4-BE49-F238E27FC236}">
                <a16:creationId xmlns:a16="http://schemas.microsoft.com/office/drawing/2014/main" id="{93664E16-60A3-15FC-C004-F8EF626D9DC4}"/>
              </a:ext>
            </a:extLst>
          </p:cNvPr>
          <p:cNvSpPr txBox="1"/>
          <p:nvPr/>
        </p:nvSpPr>
        <p:spPr>
          <a:xfrm>
            <a:off x="4250656" y="5968999"/>
            <a:ext cx="2685351" cy="369332"/>
          </a:xfrm>
          <a:prstGeom prst="rect">
            <a:avLst/>
          </a:prstGeom>
          <a:noFill/>
        </p:spPr>
        <p:txBody>
          <a:bodyPr wrap="none" rtlCol="0">
            <a:spAutoFit/>
          </a:bodyPr>
          <a:lstStyle/>
          <a:p>
            <a:r>
              <a:rPr lang="en-US"/>
              <a:t>Updates the deployment</a:t>
            </a:r>
          </a:p>
        </p:txBody>
      </p:sp>
      <p:cxnSp>
        <p:nvCxnSpPr>
          <p:cNvPr id="23" name="Curved Connector 22">
            <a:extLst>
              <a:ext uri="{FF2B5EF4-FFF2-40B4-BE49-F238E27FC236}">
                <a16:creationId xmlns:a16="http://schemas.microsoft.com/office/drawing/2014/main" id="{F5D0B684-ABDE-0DC2-E513-099748741A23}"/>
              </a:ext>
            </a:extLst>
          </p:cNvPr>
          <p:cNvCxnSpPr>
            <a:stCxn id="20" idx="3"/>
            <a:endCxn id="21" idx="3"/>
          </p:cNvCxnSpPr>
          <p:nvPr/>
        </p:nvCxnSpPr>
        <p:spPr>
          <a:xfrm flipH="1">
            <a:off x="6936007" y="5619994"/>
            <a:ext cx="207993" cy="533671"/>
          </a:xfrm>
          <a:prstGeom prst="curvedConnector3">
            <a:avLst>
              <a:gd name="adj1" fmla="val -109908"/>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D77DC7-C27D-E10A-8651-BAB732FC0E38}"/>
              </a:ext>
            </a:extLst>
          </p:cNvPr>
          <p:cNvSpPr txBox="1"/>
          <p:nvPr/>
        </p:nvSpPr>
        <p:spPr>
          <a:xfrm>
            <a:off x="566927" y="5552233"/>
            <a:ext cx="2431341" cy="646331"/>
          </a:xfrm>
          <a:prstGeom prst="rect">
            <a:avLst/>
          </a:prstGeom>
          <a:noFill/>
        </p:spPr>
        <p:txBody>
          <a:bodyPr wrap="square" rtlCol="0">
            <a:spAutoFit/>
          </a:bodyPr>
          <a:lstStyle/>
          <a:p>
            <a:r>
              <a:rPr lang="en-US"/>
              <a:t>Self healing property of Kubernetes</a:t>
            </a:r>
          </a:p>
        </p:txBody>
      </p:sp>
      <p:cxnSp>
        <p:nvCxnSpPr>
          <p:cNvPr id="27" name="Curved Connector 26">
            <a:extLst>
              <a:ext uri="{FF2B5EF4-FFF2-40B4-BE49-F238E27FC236}">
                <a16:creationId xmlns:a16="http://schemas.microsoft.com/office/drawing/2014/main" id="{D5FE3FF0-11CA-B96C-CB7C-DC273541CEB6}"/>
              </a:ext>
            </a:extLst>
          </p:cNvPr>
          <p:cNvCxnSpPr>
            <a:cxnSpLocks/>
            <a:stCxn id="21" idx="1"/>
            <a:endCxn id="25" idx="3"/>
          </p:cNvCxnSpPr>
          <p:nvPr/>
        </p:nvCxnSpPr>
        <p:spPr>
          <a:xfrm rot="10800000">
            <a:off x="2998268" y="5875399"/>
            <a:ext cx="1252388" cy="2782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qr code with black squares&#10;&#10;Description automatically generated">
            <a:extLst>
              <a:ext uri="{FF2B5EF4-FFF2-40B4-BE49-F238E27FC236}">
                <a16:creationId xmlns:a16="http://schemas.microsoft.com/office/drawing/2014/main" id="{2548BA35-BE74-4565-E9A4-5571932F2680}"/>
              </a:ext>
            </a:extLst>
          </p:cNvPr>
          <p:cNvPicPr>
            <a:picLocks noChangeAspect="1"/>
          </p:cNvPicPr>
          <p:nvPr/>
        </p:nvPicPr>
        <p:blipFill>
          <a:blip r:embed="rId4"/>
          <a:stretch>
            <a:fillRect/>
          </a:stretch>
        </p:blipFill>
        <p:spPr>
          <a:xfrm>
            <a:off x="11277600" y="0"/>
            <a:ext cx="914400" cy="914400"/>
          </a:xfrm>
          <a:prstGeom prst="rect">
            <a:avLst/>
          </a:prstGeom>
        </p:spPr>
      </p:pic>
    </p:spTree>
    <p:extLst>
      <p:ext uri="{BB962C8B-B14F-4D97-AF65-F5344CB8AC3E}">
        <p14:creationId xmlns:p14="http://schemas.microsoft.com/office/powerpoint/2010/main" val="2607276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3F10-96C8-D180-4C69-AADB553CE554}"/>
              </a:ext>
            </a:extLst>
          </p:cNvPr>
          <p:cNvSpPr>
            <a:spLocks noGrp="1"/>
          </p:cNvSpPr>
          <p:nvPr>
            <p:ph type="title"/>
          </p:nvPr>
        </p:nvSpPr>
        <p:spPr>
          <a:xfrm>
            <a:off x="566928" y="1499616"/>
            <a:ext cx="11122152" cy="590931"/>
          </a:xfrm>
        </p:spPr>
        <p:txBody>
          <a:bodyPr/>
          <a:lstStyle/>
          <a:p>
            <a:r>
              <a:rPr lang="en-US"/>
              <a:t>Understanding the YAML File</a:t>
            </a:r>
          </a:p>
        </p:txBody>
      </p:sp>
      <p:sp>
        <p:nvSpPr>
          <p:cNvPr id="3" name="Content Placeholder 2">
            <a:extLst>
              <a:ext uri="{FF2B5EF4-FFF2-40B4-BE49-F238E27FC236}">
                <a16:creationId xmlns:a16="http://schemas.microsoft.com/office/drawing/2014/main" id="{939C0FD3-C6C9-68C5-A20C-28A18CBE4FCE}"/>
              </a:ext>
            </a:extLst>
          </p:cNvPr>
          <p:cNvSpPr>
            <a:spLocks noGrp="1"/>
          </p:cNvSpPr>
          <p:nvPr>
            <p:ph idx="1"/>
          </p:nvPr>
        </p:nvSpPr>
        <p:spPr>
          <a:xfrm>
            <a:off x="566928" y="2185416"/>
            <a:ext cx="7557460" cy="3968249"/>
          </a:xfrm>
        </p:spPr>
        <p:txBody>
          <a:bodyPr/>
          <a:lstStyle/>
          <a:p>
            <a:r>
              <a:rPr lang="en-US"/>
              <a:t>Deployment manages the Pod</a:t>
            </a:r>
          </a:p>
          <a:p>
            <a:pPr marL="0" indent="0">
              <a:buNone/>
            </a:pPr>
            <a:endParaRPr lang="en-US"/>
          </a:p>
          <a:p>
            <a:pPr>
              <a:lnSpc>
                <a:spcPct val="100000"/>
              </a:lnSpc>
            </a:pPr>
            <a:r>
              <a:rPr lang="en-US"/>
              <a:t>We have a template in the </a:t>
            </a:r>
          </a:p>
          <a:p>
            <a:pPr marL="0" indent="0">
              <a:lnSpc>
                <a:spcPct val="100000"/>
              </a:lnSpc>
              <a:buNone/>
            </a:pPr>
            <a:r>
              <a:rPr lang="en-US"/>
              <a:t>    specification part of the configuration </a:t>
            </a:r>
          </a:p>
          <a:p>
            <a:pPr marL="0" indent="0">
              <a:lnSpc>
                <a:spcPct val="100000"/>
              </a:lnSpc>
              <a:buNone/>
            </a:pPr>
            <a:r>
              <a:rPr lang="en-US"/>
              <a:t>    file.</a:t>
            </a:r>
          </a:p>
          <a:p>
            <a:pPr>
              <a:lnSpc>
                <a:spcPct val="100000"/>
              </a:lnSpc>
            </a:pPr>
            <a:r>
              <a:rPr lang="en-US"/>
              <a:t>Template has its own metadata and </a:t>
            </a:r>
          </a:p>
          <a:p>
            <a:pPr marL="0" indent="0">
              <a:lnSpc>
                <a:spcPct val="100000"/>
              </a:lnSpc>
              <a:buNone/>
            </a:pPr>
            <a:r>
              <a:rPr lang="en-US"/>
              <a:t>    specification.</a:t>
            </a:r>
          </a:p>
          <a:p>
            <a:r>
              <a:rPr lang="en-US"/>
              <a:t>This is a blueprint for the pod.</a:t>
            </a:r>
          </a:p>
          <a:p>
            <a:r>
              <a:rPr lang="en-US"/>
              <a:t>Pod gets the label through the template blueprint. The label is matched by the selector.</a:t>
            </a:r>
          </a:p>
          <a:p>
            <a:endParaRPr lang="en-US"/>
          </a:p>
          <a:p>
            <a:endParaRPr lang="en-US"/>
          </a:p>
          <a:p>
            <a:endParaRPr lang="en-US"/>
          </a:p>
          <a:p>
            <a:endParaRPr lang="en-US"/>
          </a:p>
          <a:p>
            <a:pPr marL="0" indent="0">
              <a:buNone/>
            </a:pPr>
            <a:endParaRPr lang="en-US"/>
          </a:p>
        </p:txBody>
      </p:sp>
      <p:sp>
        <p:nvSpPr>
          <p:cNvPr id="4" name="Footer Placeholder 3">
            <a:extLst>
              <a:ext uri="{FF2B5EF4-FFF2-40B4-BE49-F238E27FC236}">
                <a16:creationId xmlns:a16="http://schemas.microsoft.com/office/drawing/2014/main" id="{03ABA01D-228C-1272-CAD8-DB3105580B4F}"/>
              </a:ext>
            </a:extLst>
          </p:cNvPr>
          <p:cNvSpPr>
            <a:spLocks noGrp="1"/>
          </p:cNvSpPr>
          <p:nvPr>
            <p:ph type="ftr" sz="quarter" idx="10"/>
          </p:nvPr>
        </p:nvSpPr>
        <p:spPr/>
        <p:txBody>
          <a:bodyPr/>
          <a:lstStyle/>
          <a:p>
            <a:fld id="{EB53C135-CEC6-A548-8917-8F7FEB82358B}" type="slidenum">
              <a:rPr lang="en-US" smtClean="0"/>
              <a:pPr/>
              <a:t>32</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0185300E-07A7-3E60-66D1-D1B60AD1911B}"/>
              </a:ext>
            </a:extLst>
          </p:cNvPr>
          <p:cNvPicPr>
            <a:picLocks noChangeAspect="1"/>
          </p:cNvPicPr>
          <p:nvPr/>
        </p:nvPicPr>
        <p:blipFill>
          <a:blip r:embed="rId3"/>
          <a:stretch>
            <a:fillRect/>
          </a:stretch>
        </p:blipFill>
        <p:spPr>
          <a:xfrm>
            <a:off x="8188396" y="1499616"/>
            <a:ext cx="3436676" cy="4820158"/>
          </a:xfrm>
          <a:prstGeom prst="rect">
            <a:avLst/>
          </a:prstGeom>
        </p:spPr>
      </p:pic>
      <p:pic>
        <p:nvPicPr>
          <p:cNvPr id="9" name="Picture 8" descr="A group of blue hexagons with black text&#10;&#10;Description automatically generated">
            <a:extLst>
              <a:ext uri="{FF2B5EF4-FFF2-40B4-BE49-F238E27FC236}">
                <a16:creationId xmlns:a16="http://schemas.microsoft.com/office/drawing/2014/main" id="{7C8D130B-BD6C-7D5F-E532-7D52507E22B4}"/>
              </a:ext>
            </a:extLst>
          </p:cNvPr>
          <p:cNvPicPr>
            <a:picLocks noChangeAspect="1"/>
          </p:cNvPicPr>
          <p:nvPr/>
        </p:nvPicPr>
        <p:blipFill>
          <a:blip r:embed="rId4"/>
          <a:stretch>
            <a:fillRect/>
          </a:stretch>
        </p:blipFill>
        <p:spPr>
          <a:xfrm>
            <a:off x="4742437" y="2090547"/>
            <a:ext cx="3381951" cy="2863590"/>
          </a:xfrm>
          <a:prstGeom prst="rect">
            <a:avLst/>
          </a:prstGeom>
        </p:spPr>
      </p:pic>
      <p:pic>
        <p:nvPicPr>
          <p:cNvPr id="10" name="Picture 9" descr="A qr code with black squares&#10;&#10;Description automatically generated">
            <a:extLst>
              <a:ext uri="{FF2B5EF4-FFF2-40B4-BE49-F238E27FC236}">
                <a16:creationId xmlns:a16="http://schemas.microsoft.com/office/drawing/2014/main" id="{1320F1CD-46F2-4386-8425-C8B398B081BB}"/>
              </a:ext>
            </a:extLst>
          </p:cNvPr>
          <p:cNvPicPr>
            <a:picLocks noChangeAspect="1"/>
          </p:cNvPicPr>
          <p:nvPr/>
        </p:nvPicPr>
        <p:blipFill>
          <a:blip r:embed="rId5"/>
          <a:stretch>
            <a:fillRect/>
          </a:stretch>
        </p:blipFill>
        <p:spPr>
          <a:xfrm>
            <a:off x="11277600" y="0"/>
            <a:ext cx="914400" cy="914400"/>
          </a:xfrm>
          <a:prstGeom prst="rect">
            <a:avLst/>
          </a:prstGeom>
        </p:spPr>
      </p:pic>
      <p:sp>
        <p:nvSpPr>
          <p:cNvPr id="11" name="TextBox 10">
            <a:extLst>
              <a:ext uri="{FF2B5EF4-FFF2-40B4-BE49-F238E27FC236}">
                <a16:creationId xmlns:a16="http://schemas.microsoft.com/office/drawing/2014/main" id="{DB7DB04F-7A1C-0F4E-5EC3-B2C2B95373F8}"/>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3014096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9166-C020-DA58-7680-E7E61BEF313C}"/>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FAC1EB3F-53D3-81B5-6360-25AB47F525C8}"/>
              </a:ext>
            </a:extLst>
          </p:cNvPr>
          <p:cNvSpPr>
            <a:spLocks noGrp="1"/>
          </p:cNvSpPr>
          <p:nvPr>
            <p:ph type="ctrTitle"/>
          </p:nvPr>
        </p:nvSpPr>
        <p:spPr>
          <a:xfrm>
            <a:off x="658368" y="2560320"/>
            <a:ext cx="6638544" cy="2387600"/>
          </a:xfrm>
        </p:spPr>
        <p:txBody>
          <a:bodyPr/>
          <a:lstStyle/>
          <a:p>
            <a:r>
              <a:rPr lang="en-US"/>
              <a:t>Demo project</a:t>
            </a:r>
          </a:p>
        </p:txBody>
      </p:sp>
    </p:spTree>
    <p:extLst>
      <p:ext uri="{BB962C8B-B14F-4D97-AF65-F5344CB8AC3E}">
        <p14:creationId xmlns:p14="http://schemas.microsoft.com/office/powerpoint/2010/main" val="334857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FE17-1AB8-6F9D-F37B-64BDF9BEF39C}"/>
              </a:ext>
            </a:extLst>
          </p:cNvPr>
          <p:cNvSpPr>
            <a:spLocks noGrp="1"/>
          </p:cNvSpPr>
          <p:nvPr>
            <p:ph type="title"/>
          </p:nvPr>
        </p:nvSpPr>
        <p:spPr>
          <a:xfrm>
            <a:off x="566928" y="1001018"/>
            <a:ext cx="11122152" cy="1089529"/>
          </a:xfrm>
        </p:spPr>
        <p:txBody>
          <a:bodyPr/>
          <a:lstStyle/>
          <a:p>
            <a:r>
              <a:rPr lang="en-US"/>
              <a:t>Application setup with K8s components</a:t>
            </a:r>
          </a:p>
        </p:txBody>
      </p:sp>
      <p:sp>
        <p:nvSpPr>
          <p:cNvPr id="4" name="Footer Placeholder 3">
            <a:extLst>
              <a:ext uri="{FF2B5EF4-FFF2-40B4-BE49-F238E27FC236}">
                <a16:creationId xmlns:a16="http://schemas.microsoft.com/office/drawing/2014/main" id="{AC1F11CA-CAD3-5E3F-E872-854FC1224355}"/>
              </a:ext>
            </a:extLst>
          </p:cNvPr>
          <p:cNvSpPr>
            <a:spLocks noGrp="1"/>
          </p:cNvSpPr>
          <p:nvPr>
            <p:ph type="ftr" sz="quarter" idx="10"/>
          </p:nvPr>
        </p:nvSpPr>
        <p:spPr/>
        <p:txBody>
          <a:bodyPr/>
          <a:lstStyle/>
          <a:p>
            <a:fld id="{EB53C135-CEC6-A548-8917-8F7FEB82358B}" type="slidenum">
              <a:rPr lang="en-US" smtClean="0"/>
              <a:pPr/>
              <a:t>34</a:t>
            </a:fld>
            <a:endParaRPr lang="en-US"/>
          </a:p>
        </p:txBody>
      </p:sp>
      <p:sp>
        <p:nvSpPr>
          <p:cNvPr id="5" name="TextBox 4">
            <a:extLst>
              <a:ext uri="{FF2B5EF4-FFF2-40B4-BE49-F238E27FC236}">
                <a16:creationId xmlns:a16="http://schemas.microsoft.com/office/drawing/2014/main" id="{F2694131-D77A-4271-AAEB-3FCDE7FC52C9}"/>
              </a:ext>
            </a:extLst>
          </p:cNvPr>
          <p:cNvSpPr txBox="1"/>
          <p:nvPr/>
        </p:nvSpPr>
        <p:spPr>
          <a:xfrm>
            <a:off x="9221738" y="1351883"/>
            <a:ext cx="2755883" cy="1477328"/>
          </a:xfrm>
          <a:prstGeom prst="rect">
            <a:avLst/>
          </a:prstGeom>
          <a:noFill/>
        </p:spPr>
        <p:txBody>
          <a:bodyPr wrap="none" rtlCol="0">
            <a:spAutoFit/>
          </a:bodyPr>
          <a:lstStyle/>
          <a:p>
            <a:pPr marL="285750" indent="-285750">
              <a:buFont typeface="Arial" panose="020B0604020202020204" pitchFamily="34" charset="0"/>
              <a:buChar char="•"/>
            </a:pPr>
            <a:r>
              <a:rPr lang="en-US" sz="1800"/>
              <a:t>2 Deployments (Pods)</a:t>
            </a:r>
          </a:p>
          <a:p>
            <a:pPr marL="285750" indent="-285750">
              <a:buFont typeface="Arial" panose="020B0604020202020204" pitchFamily="34" charset="0"/>
              <a:buChar char="•"/>
            </a:pPr>
            <a:r>
              <a:rPr lang="en-US" sz="1800"/>
              <a:t>2 Services</a:t>
            </a:r>
          </a:p>
          <a:p>
            <a:pPr marL="285750" indent="-285750">
              <a:buFont typeface="Arial" panose="020B0604020202020204" pitchFamily="34" charset="0"/>
              <a:buChar char="•"/>
            </a:pPr>
            <a:r>
              <a:rPr lang="en-US" sz="1800"/>
              <a:t>1 </a:t>
            </a:r>
            <a:r>
              <a:rPr lang="en-US" sz="1800" err="1"/>
              <a:t>ConfigMap</a:t>
            </a:r>
            <a:endParaRPr lang="en-US" sz="1800"/>
          </a:p>
          <a:p>
            <a:pPr marL="285750" indent="-285750">
              <a:buFont typeface="Arial" panose="020B0604020202020204" pitchFamily="34" charset="0"/>
              <a:buChar char="•"/>
            </a:pPr>
            <a:r>
              <a:rPr lang="en-US" sz="1800"/>
              <a:t>1 Secret</a:t>
            </a:r>
          </a:p>
          <a:p>
            <a:pPr marL="285750" indent="-285750">
              <a:buFont typeface="Arial" panose="020B0604020202020204" pitchFamily="34" charset="0"/>
              <a:buChar char="•"/>
            </a:pPr>
            <a:endParaRPr lang="en-US"/>
          </a:p>
        </p:txBody>
      </p:sp>
      <p:pic>
        <p:nvPicPr>
          <p:cNvPr id="9" name="Picture 8" descr="A close-up of a logo&#10;&#10;Description automatically generated">
            <a:extLst>
              <a:ext uri="{FF2B5EF4-FFF2-40B4-BE49-F238E27FC236}">
                <a16:creationId xmlns:a16="http://schemas.microsoft.com/office/drawing/2014/main" id="{A35B3833-E84B-D2D4-2174-AF1B4D003D2A}"/>
              </a:ext>
            </a:extLst>
          </p:cNvPr>
          <p:cNvPicPr>
            <a:picLocks noChangeAspect="1"/>
          </p:cNvPicPr>
          <p:nvPr/>
        </p:nvPicPr>
        <p:blipFill>
          <a:blip r:embed="rId2"/>
          <a:stretch>
            <a:fillRect/>
          </a:stretch>
        </p:blipFill>
        <p:spPr>
          <a:xfrm>
            <a:off x="438912" y="3429000"/>
            <a:ext cx="2319205" cy="1772223"/>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9015D609-8AEA-8DFB-792F-78360E964A2E}"/>
              </a:ext>
            </a:extLst>
          </p:cNvPr>
          <p:cNvPicPr>
            <a:picLocks noChangeAspect="1"/>
          </p:cNvPicPr>
          <p:nvPr/>
        </p:nvPicPr>
        <p:blipFill>
          <a:blip r:embed="rId3"/>
          <a:stretch>
            <a:fillRect/>
          </a:stretch>
        </p:blipFill>
        <p:spPr>
          <a:xfrm>
            <a:off x="438912" y="3429000"/>
            <a:ext cx="6716945" cy="1772223"/>
          </a:xfrm>
          <a:prstGeom prst="rect">
            <a:avLst/>
          </a:prstGeom>
        </p:spPr>
      </p:pic>
      <p:pic>
        <p:nvPicPr>
          <p:cNvPr id="13" name="Picture 12" descr="A diagram of a service&#10;&#10;Description automatically generated with medium confidence">
            <a:extLst>
              <a:ext uri="{FF2B5EF4-FFF2-40B4-BE49-F238E27FC236}">
                <a16:creationId xmlns:a16="http://schemas.microsoft.com/office/drawing/2014/main" id="{CEB2BE68-2EA2-E9F3-8EA9-BFB3ECFAB2F1}"/>
              </a:ext>
            </a:extLst>
          </p:cNvPr>
          <p:cNvPicPr>
            <a:picLocks noChangeAspect="1"/>
          </p:cNvPicPr>
          <p:nvPr/>
        </p:nvPicPr>
        <p:blipFill>
          <a:blip r:embed="rId4"/>
          <a:stretch>
            <a:fillRect/>
          </a:stretch>
        </p:blipFill>
        <p:spPr>
          <a:xfrm>
            <a:off x="438912" y="2093976"/>
            <a:ext cx="6716945" cy="3063102"/>
          </a:xfrm>
          <a:prstGeom prst="rect">
            <a:avLst/>
          </a:prstGeom>
        </p:spPr>
      </p:pic>
      <p:pic>
        <p:nvPicPr>
          <p:cNvPr id="15" name="Picture 14" descr="A diagram of a service&#10;&#10;Description automatically generated">
            <a:extLst>
              <a:ext uri="{FF2B5EF4-FFF2-40B4-BE49-F238E27FC236}">
                <a16:creationId xmlns:a16="http://schemas.microsoft.com/office/drawing/2014/main" id="{0C1BD748-B93C-D3B5-E294-CF0FAA58B3B7}"/>
              </a:ext>
            </a:extLst>
          </p:cNvPr>
          <p:cNvPicPr>
            <a:picLocks noChangeAspect="1"/>
          </p:cNvPicPr>
          <p:nvPr/>
        </p:nvPicPr>
        <p:blipFill>
          <a:blip r:embed="rId5"/>
          <a:stretch>
            <a:fillRect/>
          </a:stretch>
        </p:blipFill>
        <p:spPr>
          <a:xfrm>
            <a:off x="438912" y="2093976"/>
            <a:ext cx="6716945" cy="3063102"/>
          </a:xfrm>
          <a:prstGeom prst="rect">
            <a:avLst/>
          </a:prstGeom>
        </p:spPr>
      </p:pic>
      <p:pic>
        <p:nvPicPr>
          <p:cNvPr id="17" name="Picture 16" descr="A diagram of a computer network&#10;&#10;Description automatically generated">
            <a:extLst>
              <a:ext uri="{FF2B5EF4-FFF2-40B4-BE49-F238E27FC236}">
                <a16:creationId xmlns:a16="http://schemas.microsoft.com/office/drawing/2014/main" id="{C61A3A58-76A8-BE39-0158-3C44F6BE8239}"/>
              </a:ext>
            </a:extLst>
          </p:cNvPr>
          <p:cNvPicPr>
            <a:picLocks noChangeAspect="1"/>
          </p:cNvPicPr>
          <p:nvPr/>
        </p:nvPicPr>
        <p:blipFill>
          <a:blip r:embed="rId6"/>
          <a:stretch>
            <a:fillRect/>
          </a:stretch>
        </p:blipFill>
        <p:spPr>
          <a:xfrm>
            <a:off x="438912" y="2093976"/>
            <a:ext cx="6658031" cy="4294104"/>
          </a:xfrm>
          <a:prstGeom prst="rect">
            <a:avLst/>
          </a:prstGeom>
        </p:spPr>
      </p:pic>
      <p:pic>
        <p:nvPicPr>
          <p:cNvPr id="19" name="Picture 18" descr="A diagram of a service&#10;&#10;Description automatically generated">
            <a:extLst>
              <a:ext uri="{FF2B5EF4-FFF2-40B4-BE49-F238E27FC236}">
                <a16:creationId xmlns:a16="http://schemas.microsoft.com/office/drawing/2014/main" id="{578AE501-9A24-0A55-2979-5C33E8E4262A}"/>
              </a:ext>
            </a:extLst>
          </p:cNvPr>
          <p:cNvPicPr>
            <a:picLocks noChangeAspect="1"/>
          </p:cNvPicPr>
          <p:nvPr/>
        </p:nvPicPr>
        <p:blipFill>
          <a:blip r:embed="rId7"/>
          <a:stretch>
            <a:fillRect/>
          </a:stretch>
        </p:blipFill>
        <p:spPr>
          <a:xfrm>
            <a:off x="438912" y="2093976"/>
            <a:ext cx="8690402" cy="4334256"/>
          </a:xfrm>
          <a:prstGeom prst="rect">
            <a:avLst/>
          </a:prstGeom>
        </p:spPr>
      </p:pic>
      <p:pic>
        <p:nvPicPr>
          <p:cNvPr id="21" name="Picture 20" descr="A diagram of a service&#10;&#10;Description automatically generated">
            <a:extLst>
              <a:ext uri="{FF2B5EF4-FFF2-40B4-BE49-F238E27FC236}">
                <a16:creationId xmlns:a16="http://schemas.microsoft.com/office/drawing/2014/main" id="{6ABE3837-A19B-64BF-B76D-3CD7DE21E4D3}"/>
              </a:ext>
            </a:extLst>
          </p:cNvPr>
          <p:cNvPicPr>
            <a:picLocks noChangeAspect="1"/>
          </p:cNvPicPr>
          <p:nvPr/>
        </p:nvPicPr>
        <p:blipFill>
          <a:blip r:embed="rId8"/>
          <a:stretch>
            <a:fillRect/>
          </a:stretch>
        </p:blipFill>
        <p:spPr>
          <a:xfrm>
            <a:off x="438912" y="2093976"/>
            <a:ext cx="8646734" cy="4334256"/>
          </a:xfrm>
          <a:prstGeom prst="rect">
            <a:avLst/>
          </a:prstGeom>
        </p:spPr>
      </p:pic>
      <p:sp>
        <p:nvSpPr>
          <p:cNvPr id="23" name="TextBox 22">
            <a:extLst>
              <a:ext uri="{FF2B5EF4-FFF2-40B4-BE49-F238E27FC236}">
                <a16:creationId xmlns:a16="http://schemas.microsoft.com/office/drawing/2014/main" id="{3BFAED76-4386-3351-612C-B7143D0F8DDF}"/>
              </a:ext>
            </a:extLst>
          </p:cNvPr>
          <p:cNvSpPr txBox="1"/>
          <p:nvPr/>
        </p:nvSpPr>
        <p:spPr>
          <a:xfrm>
            <a:off x="7830355" y="375019"/>
            <a:ext cx="4242282" cy="369332"/>
          </a:xfrm>
          <a:prstGeom prst="rect">
            <a:avLst/>
          </a:prstGeom>
          <a:noFill/>
        </p:spPr>
        <p:txBody>
          <a:bodyPr wrap="square">
            <a:spAutoFit/>
          </a:bodyPr>
          <a:lstStyle/>
          <a:p>
            <a:r>
              <a:rPr lang="en-US">
                <a:solidFill>
                  <a:schemeClr val="bg1"/>
                </a:solidFill>
                <a:latin typeface="Fira Code Medium" pitchFamily="49" charset="0"/>
                <a:ea typeface="Fira Code Medium" pitchFamily="49" charset="0"/>
                <a:cs typeface="Fira Code Medium" pitchFamily="49" charset="0"/>
              </a:rPr>
              <a:t>https://</a:t>
            </a:r>
            <a:r>
              <a:rPr lang="en-US" err="1">
                <a:solidFill>
                  <a:schemeClr val="bg1"/>
                </a:solidFill>
                <a:latin typeface="Fira Code Medium" pitchFamily="49" charset="0"/>
                <a:ea typeface="Fira Code Medium" pitchFamily="49" charset="0"/>
                <a:cs typeface="Fira Code Medium" pitchFamily="49" charset="0"/>
              </a:rPr>
              <a:t>tinyurl.com</a:t>
            </a:r>
            <a:r>
              <a:rPr lang="en-US">
                <a:solidFill>
                  <a:schemeClr val="bg1"/>
                </a:solidFill>
                <a:latin typeface="Fira Code Medium" pitchFamily="49" charset="0"/>
                <a:ea typeface="Fira Code Medium" pitchFamily="49" charset="0"/>
                <a:cs typeface="Fira Code Medium" pitchFamily="49" charset="0"/>
              </a:rPr>
              <a:t>/k8demo</a:t>
            </a:r>
          </a:p>
        </p:txBody>
      </p:sp>
      <p:pic>
        <p:nvPicPr>
          <p:cNvPr id="25" name="Picture 24" descr="A qr code with black squares&#10;&#10;Description automatically generated">
            <a:extLst>
              <a:ext uri="{FF2B5EF4-FFF2-40B4-BE49-F238E27FC236}">
                <a16:creationId xmlns:a16="http://schemas.microsoft.com/office/drawing/2014/main" id="{43BF6A36-4AC7-3604-EA85-84579E2BF643}"/>
              </a:ext>
            </a:extLst>
          </p:cNvPr>
          <p:cNvPicPr>
            <a:picLocks noChangeAspect="1"/>
          </p:cNvPicPr>
          <p:nvPr/>
        </p:nvPicPr>
        <p:blipFill>
          <a:blip r:embed="rId9"/>
          <a:stretch>
            <a:fillRect/>
          </a:stretch>
        </p:blipFill>
        <p:spPr>
          <a:xfrm>
            <a:off x="9534310" y="2770459"/>
            <a:ext cx="2130738" cy="2130738"/>
          </a:xfrm>
          <a:prstGeom prst="rect">
            <a:avLst/>
          </a:prstGeom>
        </p:spPr>
      </p:pic>
    </p:spTree>
    <p:extLst>
      <p:ext uri="{BB962C8B-B14F-4D97-AF65-F5344CB8AC3E}">
        <p14:creationId xmlns:p14="http://schemas.microsoft.com/office/powerpoint/2010/main" val="15207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87E6D-BFC4-CB27-FAC9-4BCCEA49B4FD}"/>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6F720640-0009-4558-7D03-F99737E17ED8}"/>
              </a:ext>
            </a:extLst>
          </p:cNvPr>
          <p:cNvSpPr>
            <a:spLocks noGrp="1"/>
          </p:cNvSpPr>
          <p:nvPr>
            <p:ph type="ctrTitle"/>
          </p:nvPr>
        </p:nvSpPr>
        <p:spPr>
          <a:xfrm>
            <a:off x="658368" y="2560320"/>
            <a:ext cx="6638544" cy="2387600"/>
          </a:xfrm>
        </p:spPr>
        <p:txBody>
          <a:bodyPr/>
          <a:lstStyle/>
          <a:p>
            <a:r>
              <a:rPr lang="en-US"/>
              <a:t>Kubernetes namespaces</a:t>
            </a:r>
          </a:p>
        </p:txBody>
      </p:sp>
    </p:spTree>
    <p:extLst>
      <p:ext uri="{BB962C8B-B14F-4D97-AF65-F5344CB8AC3E}">
        <p14:creationId xmlns:p14="http://schemas.microsoft.com/office/powerpoint/2010/main" val="11816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3E62-2EF8-ECB6-ADAA-99722330C8C7}"/>
              </a:ext>
            </a:extLst>
          </p:cNvPr>
          <p:cNvSpPr>
            <a:spLocks noGrp="1"/>
          </p:cNvSpPr>
          <p:nvPr>
            <p:ph type="title"/>
          </p:nvPr>
        </p:nvSpPr>
        <p:spPr/>
        <p:txBody>
          <a:bodyPr/>
          <a:lstStyle/>
          <a:p>
            <a:r>
              <a:rPr lang="en-US"/>
              <a:t>What is a Namespace?</a:t>
            </a:r>
          </a:p>
        </p:txBody>
      </p:sp>
      <p:sp>
        <p:nvSpPr>
          <p:cNvPr id="3" name="Content Placeholder 2">
            <a:extLst>
              <a:ext uri="{FF2B5EF4-FFF2-40B4-BE49-F238E27FC236}">
                <a16:creationId xmlns:a16="http://schemas.microsoft.com/office/drawing/2014/main" id="{C5218178-FD89-C71A-1285-8A79CE0D134A}"/>
              </a:ext>
            </a:extLst>
          </p:cNvPr>
          <p:cNvSpPr>
            <a:spLocks noGrp="1"/>
          </p:cNvSpPr>
          <p:nvPr>
            <p:ph idx="1"/>
          </p:nvPr>
        </p:nvSpPr>
        <p:spPr/>
        <p:txBody>
          <a:bodyPr/>
          <a:lstStyle/>
          <a:p>
            <a:r>
              <a:rPr lang="en-US"/>
              <a:t>Organize resources within a Kubernetes Cluster.</a:t>
            </a:r>
          </a:p>
          <a:p>
            <a:r>
              <a:rPr lang="en-US"/>
              <a:t>It is like a virtual cluster inside a Kubernetes cluster.</a:t>
            </a:r>
          </a:p>
          <a:p>
            <a:r>
              <a:rPr lang="en-US"/>
              <a:t>Multiple namespaces can exist within a single cluster.</a:t>
            </a:r>
          </a:p>
          <a:p>
            <a:r>
              <a:rPr lang="en-US"/>
              <a:t>Kubernetes has 4 namespaces by default</a:t>
            </a:r>
          </a:p>
        </p:txBody>
      </p:sp>
      <p:sp>
        <p:nvSpPr>
          <p:cNvPr id="4" name="Footer Placeholder 3">
            <a:extLst>
              <a:ext uri="{FF2B5EF4-FFF2-40B4-BE49-F238E27FC236}">
                <a16:creationId xmlns:a16="http://schemas.microsoft.com/office/drawing/2014/main" id="{0A5AD212-6B82-9805-C617-7713DD53A4FA}"/>
              </a:ext>
            </a:extLst>
          </p:cNvPr>
          <p:cNvSpPr>
            <a:spLocks noGrp="1"/>
          </p:cNvSpPr>
          <p:nvPr>
            <p:ph type="ftr" sz="quarter" idx="10"/>
          </p:nvPr>
        </p:nvSpPr>
        <p:spPr/>
        <p:txBody>
          <a:bodyPr/>
          <a:lstStyle/>
          <a:p>
            <a:fld id="{EB53C135-CEC6-A548-8917-8F7FEB82358B}" type="slidenum">
              <a:rPr lang="en-US" smtClean="0"/>
              <a:pPr/>
              <a:t>36</a:t>
            </a:fld>
            <a:endParaRPr lang="en-US"/>
          </a:p>
        </p:txBody>
      </p:sp>
      <p:pic>
        <p:nvPicPr>
          <p:cNvPr id="8" name="Picture 7" descr="A screenshot of a computer&#10;&#10;Description automatically generated">
            <a:extLst>
              <a:ext uri="{FF2B5EF4-FFF2-40B4-BE49-F238E27FC236}">
                <a16:creationId xmlns:a16="http://schemas.microsoft.com/office/drawing/2014/main" id="{CA0CB4C3-B681-8426-830F-E5B58777D74C}"/>
              </a:ext>
            </a:extLst>
          </p:cNvPr>
          <p:cNvPicPr>
            <a:picLocks noChangeAspect="1"/>
          </p:cNvPicPr>
          <p:nvPr/>
        </p:nvPicPr>
        <p:blipFill>
          <a:blip r:embed="rId3"/>
          <a:stretch>
            <a:fillRect/>
          </a:stretch>
        </p:blipFill>
        <p:spPr>
          <a:xfrm>
            <a:off x="7315200" y="966361"/>
            <a:ext cx="3699098" cy="5891640"/>
          </a:xfrm>
          <a:prstGeom prst="rect">
            <a:avLst/>
          </a:prstGeom>
        </p:spPr>
      </p:pic>
      <p:sp>
        <p:nvSpPr>
          <p:cNvPr id="9" name="TextBox 8">
            <a:extLst>
              <a:ext uri="{FF2B5EF4-FFF2-40B4-BE49-F238E27FC236}">
                <a16:creationId xmlns:a16="http://schemas.microsoft.com/office/drawing/2014/main" id="{AA795EE2-951E-7F41-ED60-B68EF4B5AA40}"/>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2083534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26A7-1EF6-42A7-7D83-4A02A11FD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D70625-7333-6BCE-0880-9DD092836FDA}"/>
              </a:ext>
            </a:extLst>
          </p:cNvPr>
          <p:cNvSpPr>
            <a:spLocks noGrp="1"/>
          </p:cNvSpPr>
          <p:nvPr>
            <p:ph type="title"/>
          </p:nvPr>
        </p:nvSpPr>
        <p:spPr/>
        <p:txBody>
          <a:bodyPr/>
          <a:lstStyle/>
          <a:p>
            <a:r>
              <a:rPr lang="en-US"/>
              <a:t>Predefined Namespaces</a:t>
            </a:r>
          </a:p>
        </p:txBody>
      </p:sp>
      <p:sp>
        <p:nvSpPr>
          <p:cNvPr id="3" name="Content Placeholder 2">
            <a:extLst>
              <a:ext uri="{FF2B5EF4-FFF2-40B4-BE49-F238E27FC236}">
                <a16:creationId xmlns:a16="http://schemas.microsoft.com/office/drawing/2014/main" id="{C7E895C2-D60A-4161-1E2B-8DACE2F6B8FB}"/>
              </a:ext>
            </a:extLst>
          </p:cNvPr>
          <p:cNvSpPr>
            <a:spLocks noGrp="1"/>
          </p:cNvSpPr>
          <p:nvPr>
            <p:ph idx="1"/>
          </p:nvPr>
        </p:nvSpPr>
        <p:spPr/>
        <p:txBody>
          <a:bodyPr/>
          <a:lstStyle/>
          <a:p>
            <a:r>
              <a:rPr lang="en-US" b="1" err="1"/>
              <a:t>kube</a:t>
            </a:r>
            <a:r>
              <a:rPr lang="en-US" b="1"/>
              <a:t>-system</a:t>
            </a:r>
            <a:r>
              <a:rPr lang="en-US"/>
              <a:t>: Holds system processes and should not be modified.</a:t>
            </a:r>
          </a:p>
          <a:p>
            <a:r>
              <a:rPr lang="en-US" b="1" err="1"/>
              <a:t>kube</a:t>
            </a:r>
            <a:r>
              <a:rPr lang="en-US" b="1"/>
              <a:t>-public</a:t>
            </a:r>
            <a:r>
              <a:rPr lang="en-US"/>
              <a:t>: Contains publicly accessible data, including cluster info.</a:t>
            </a:r>
          </a:p>
          <a:p>
            <a:r>
              <a:rPr lang="en-US" b="1" err="1"/>
              <a:t>kube</a:t>
            </a:r>
            <a:r>
              <a:rPr lang="en-US" b="1"/>
              <a:t>-node-lease</a:t>
            </a:r>
            <a:r>
              <a:rPr lang="en-US"/>
              <a:t>: Stores node heartbeat information to track availability.</a:t>
            </a:r>
          </a:p>
          <a:p>
            <a:r>
              <a:rPr lang="en-US" b="1"/>
              <a:t>default</a:t>
            </a:r>
            <a:r>
              <a:rPr lang="en-US"/>
              <a:t>: The default namespace where resources are created unless specified.</a:t>
            </a:r>
          </a:p>
        </p:txBody>
      </p:sp>
      <p:sp>
        <p:nvSpPr>
          <p:cNvPr id="4" name="Footer Placeholder 3">
            <a:extLst>
              <a:ext uri="{FF2B5EF4-FFF2-40B4-BE49-F238E27FC236}">
                <a16:creationId xmlns:a16="http://schemas.microsoft.com/office/drawing/2014/main" id="{881BDCD5-9344-9F34-B930-4FD17837E740}"/>
              </a:ext>
            </a:extLst>
          </p:cNvPr>
          <p:cNvSpPr>
            <a:spLocks noGrp="1"/>
          </p:cNvSpPr>
          <p:nvPr>
            <p:ph type="ftr" sz="quarter" idx="10"/>
          </p:nvPr>
        </p:nvSpPr>
        <p:spPr/>
        <p:txBody>
          <a:bodyPr/>
          <a:lstStyle/>
          <a:p>
            <a:fld id="{EB53C135-CEC6-A548-8917-8F7FEB82358B}" type="slidenum">
              <a:rPr lang="en-US" smtClean="0"/>
              <a:pPr/>
              <a:t>37</a:t>
            </a:fld>
            <a:endParaRPr lang="en-US"/>
          </a:p>
        </p:txBody>
      </p:sp>
      <p:pic>
        <p:nvPicPr>
          <p:cNvPr id="11" name="Picture 10" descr="A screenshot of a phone&#10;&#10;Description automatically generated">
            <a:extLst>
              <a:ext uri="{FF2B5EF4-FFF2-40B4-BE49-F238E27FC236}">
                <a16:creationId xmlns:a16="http://schemas.microsoft.com/office/drawing/2014/main" id="{1B0A1879-612A-B5C6-517C-C9FFA6934427}"/>
              </a:ext>
            </a:extLst>
          </p:cNvPr>
          <p:cNvPicPr>
            <a:picLocks noChangeAspect="1"/>
          </p:cNvPicPr>
          <p:nvPr/>
        </p:nvPicPr>
        <p:blipFill>
          <a:blip r:embed="rId3"/>
          <a:stretch>
            <a:fillRect/>
          </a:stretch>
        </p:blipFill>
        <p:spPr>
          <a:xfrm>
            <a:off x="7498080" y="988978"/>
            <a:ext cx="2861972" cy="5873657"/>
          </a:xfrm>
          <a:prstGeom prst="rect">
            <a:avLst/>
          </a:prstGeom>
        </p:spPr>
      </p:pic>
      <p:sp>
        <p:nvSpPr>
          <p:cNvPr id="12" name="TextBox 11">
            <a:extLst>
              <a:ext uri="{FF2B5EF4-FFF2-40B4-BE49-F238E27FC236}">
                <a16:creationId xmlns:a16="http://schemas.microsoft.com/office/drawing/2014/main" id="{506A9FE1-D7E5-24B5-85F7-C0DD7846D1DA}"/>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3495859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EB977-2557-B6C8-547C-8D4AEDBBD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1F743-B563-3071-CD47-FC198B9CCC26}"/>
              </a:ext>
            </a:extLst>
          </p:cNvPr>
          <p:cNvSpPr>
            <a:spLocks noGrp="1"/>
          </p:cNvSpPr>
          <p:nvPr>
            <p:ph type="title"/>
          </p:nvPr>
        </p:nvSpPr>
        <p:spPr>
          <a:xfrm>
            <a:off x="566928" y="1001018"/>
            <a:ext cx="11058144" cy="1089529"/>
          </a:xfrm>
        </p:spPr>
        <p:txBody>
          <a:bodyPr/>
          <a:lstStyle/>
          <a:p>
            <a:r>
              <a:rPr lang="en-US"/>
              <a:t>Creating your own Namespaces and Why?</a:t>
            </a:r>
          </a:p>
        </p:txBody>
      </p:sp>
      <p:sp>
        <p:nvSpPr>
          <p:cNvPr id="3" name="Content Placeholder 2">
            <a:extLst>
              <a:ext uri="{FF2B5EF4-FFF2-40B4-BE49-F238E27FC236}">
                <a16:creationId xmlns:a16="http://schemas.microsoft.com/office/drawing/2014/main" id="{B34D28AA-E233-A054-8A04-CBF7466D7167}"/>
              </a:ext>
            </a:extLst>
          </p:cNvPr>
          <p:cNvSpPr>
            <a:spLocks noGrp="1"/>
          </p:cNvSpPr>
          <p:nvPr>
            <p:ph idx="1"/>
          </p:nvPr>
        </p:nvSpPr>
        <p:spPr/>
        <p:txBody>
          <a:bodyPr/>
          <a:lstStyle/>
          <a:p>
            <a:r>
              <a:rPr lang="en-US"/>
              <a:t>Use CLI to create a namespace</a:t>
            </a:r>
          </a:p>
          <a:p>
            <a:r>
              <a:rPr lang="en-US"/>
              <a:t>Use a YAML configuration file and apply like you normally do.</a:t>
            </a:r>
          </a:p>
          <a:p>
            <a:pPr marL="0" indent="0">
              <a:buNone/>
            </a:pPr>
            <a:endParaRPr lang="en-US"/>
          </a:p>
          <a:p>
            <a:r>
              <a:rPr lang="en-US" b="1"/>
              <a:t>Why Use Namespaces?</a:t>
            </a:r>
            <a:endParaRPr lang="en-US"/>
          </a:p>
          <a:p>
            <a:pPr lvl="1"/>
            <a:r>
              <a:rPr lang="en-US" b="1"/>
              <a:t>Better Resource Organization:</a:t>
            </a:r>
            <a:r>
              <a:rPr lang="en-US"/>
              <a:t> Separate related resources into groups.</a:t>
            </a:r>
          </a:p>
          <a:p>
            <a:pPr lvl="1"/>
            <a:r>
              <a:rPr lang="en-US" b="1"/>
              <a:t>Multi-Tenancy:</a:t>
            </a:r>
            <a:r>
              <a:rPr lang="en-US"/>
              <a:t> Allow different teams to work within the same cluster without conflicts.</a:t>
            </a:r>
          </a:p>
          <a:p>
            <a:pPr lvl="1"/>
            <a:r>
              <a:rPr lang="en-US" b="1"/>
              <a:t>Access Control:</a:t>
            </a:r>
            <a:r>
              <a:rPr lang="en-US"/>
              <a:t> Apply role-based access control (RBAC) per namespace.</a:t>
            </a:r>
          </a:p>
        </p:txBody>
      </p:sp>
      <p:sp>
        <p:nvSpPr>
          <p:cNvPr id="4" name="Footer Placeholder 3">
            <a:extLst>
              <a:ext uri="{FF2B5EF4-FFF2-40B4-BE49-F238E27FC236}">
                <a16:creationId xmlns:a16="http://schemas.microsoft.com/office/drawing/2014/main" id="{25729DD0-E8BA-C174-513F-A3414274719B}"/>
              </a:ext>
            </a:extLst>
          </p:cNvPr>
          <p:cNvSpPr>
            <a:spLocks noGrp="1"/>
          </p:cNvSpPr>
          <p:nvPr>
            <p:ph type="ftr" sz="quarter" idx="10"/>
          </p:nvPr>
        </p:nvSpPr>
        <p:spPr/>
        <p:txBody>
          <a:bodyPr/>
          <a:lstStyle/>
          <a:p>
            <a:fld id="{EB53C135-CEC6-A548-8917-8F7FEB82358B}" type="slidenum">
              <a:rPr lang="en-US" smtClean="0"/>
              <a:pPr/>
              <a:t>38</a:t>
            </a:fld>
            <a:endParaRPr lang="en-US"/>
          </a:p>
        </p:txBody>
      </p:sp>
      <p:pic>
        <p:nvPicPr>
          <p:cNvPr id="7" name="Picture 6" descr="A black screen with text&#10;&#10;Description automatically generated">
            <a:extLst>
              <a:ext uri="{FF2B5EF4-FFF2-40B4-BE49-F238E27FC236}">
                <a16:creationId xmlns:a16="http://schemas.microsoft.com/office/drawing/2014/main" id="{45D08D49-9E45-4A1B-2D7B-07133337C899}"/>
              </a:ext>
            </a:extLst>
          </p:cNvPr>
          <p:cNvPicPr>
            <a:picLocks noChangeAspect="1"/>
          </p:cNvPicPr>
          <p:nvPr/>
        </p:nvPicPr>
        <p:blipFill>
          <a:blip r:embed="rId3"/>
          <a:stretch>
            <a:fillRect/>
          </a:stretch>
        </p:blipFill>
        <p:spPr>
          <a:xfrm>
            <a:off x="7586472" y="2185416"/>
            <a:ext cx="4038600" cy="1320800"/>
          </a:xfrm>
          <a:prstGeom prst="rect">
            <a:avLst/>
          </a:prstGeom>
        </p:spPr>
      </p:pic>
      <p:sp>
        <p:nvSpPr>
          <p:cNvPr id="8" name="Content Placeholder 2">
            <a:extLst>
              <a:ext uri="{FF2B5EF4-FFF2-40B4-BE49-F238E27FC236}">
                <a16:creationId xmlns:a16="http://schemas.microsoft.com/office/drawing/2014/main" id="{C6021C34-62DE-8512-8F4E-01CA4AFC5235}"/>
              </a:ext>
            </a:extLst>
          </p:cNvPr>
          <p:cNvSpPr txBox="1">
            <a:spLocks/>
          </p:cNvSpPr>
          <p:nvPr/>
        </p:nvSpPr>
        <p:spPr>
          <a:xfrm>
            <a:off x="7518400" y="3872858"/>
            <a:ext cx="4170680" cy="228080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a:t>Scalability:</a:t>
            </a:r>
            <a:r>
              <a:rPr lang="en-US"/>
              <a:t> Helps manage large, complex applications with many components.</a:t>
            </a:r>
          </a:p>
          <a:p>
            <a:endParaRPr lang="en-US"/>
          </a:p>
        </p:txBody>
      </p:sp>
    </p:spTree>
    <p:extLst>
      <p:ext uri="{BB962C8B-B14F-4D97-AF65-F5344CB8AC3E}">
        <p14:creationId xmlns:p14="http://schemas.microsoft.com/office/powerpoint/2010/main" val="1774763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4B9A-AA10-575F-9D7B-98A06A5BC527}"/>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B2846D90-49D3-3746-3C97-08C4B9DEFD5E}"/>
              </a:ext>
            </a:extLst>
          </p:cNvPr>
          <p:cNvSpPr>
            <a:spLocks noGrp="1"/>
          </p:cNvSpPr>
          <p:nvPr>
            <p:ph type="ctrTitle"/>
          </p:nvPr>
        </p:nvSpPr>
        <p:spPr>
          <a:xfrm>
            <a:off x="658368" y="2560320"/>
            <a:ext cx="6638544" cy="2387600"/>
          </a:xfrm>
        </p:spPr>
        <p:txBody>
          <a:bodyPr/>
          <a:lstStyle/>
          <a:p>
            <a:r>
              <a:rPr lang="en-US"/>
              <a:t>Next steps</a:t>
            </a:r>
          </a:p>
        </p:txBody>
      </p:sp>
    </p:spTree>
    <p:extLst>
      <p:ext uri="{BB962C8B-B14F-4D97-AF65-F5344CB8AC3E}">
        <p14:creationId xmlns:p14="http://schemas.microsoft.com/office/powerpoint/2010/main" val="116168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2E25-D5B1-D038-9F29-9110DA00EABE}"/>
            </a:ext>
          </a:extLst>
        </p:cNvPr>
        <p:cNvGrpSpPr/>
        <p:nvPr/>
      </p:nvGrpSpPr>
      <p:grpSpPr>
        <a:xfrm>
          <a:off x="0" y="0"/>
          <a:ext cx="0" cy="0"/>
          <a:chOff x="0" y="0"/>
          <a:chExt cx="0" cy="0"/>
        </a:xfrm>
      </p:grpSpPr>
      <p:sp>
        <p:nvSpPr>
          <p:cNvPr id="12" name="Slide Title">
            <a:extLst>
              <a:ext uri="{FF2B5EF4-FFF2-40B4-BE49-F238E27FC236}">
                <a16:creationId xmlns:a16="http://schemas.microsoft.com/office/drawing/2014/main" id="{B50E3FFC-CBE7-A58D-5811-FA78F15A3966}"/>
              </a:ext>
            </a:extLst>
          </p:cNvPr>
          <p:cNvSpPr>
            <a:spLocks noGrp="1"/>
          </p:cNvSpPr>
          <p:nvPr>
            <p:ph type="title"/>
          </p:nvPr>
        </p:nvSpPr>
        <p:spPr/>
        <p:txBody>
          <a:bodyPr/>
          <a:lstStyle/>
          <a:p>
            <a:r>
              <a:rPr lang="en-US"/>
              <a:t>How the deployment changed over years?</a:t>
            </a:r>
          </a:p>
        </p:txBody>
      </p:sp>
      <p:sp>
        <p:nvSpPr>
          <p:cNvPr id="13" name="Compare Section">
            <a:extLst>
              <a:ext uri="{FF2B5EF4-FFF2-40B4-BE49-F238E27FC236}">
                <a16:creationId xmlns:a16="http://schemas.microsoft.com/office/drawing/2014/main" id="{71F44CC9-F75E-A5BF-DFFC-EBCD49AAA20C}"/>
              </a:ext>
            </a:extLst>
          </p:cNvPr>
          <p:cNvSpPr>
            <a:spLocks noGrp="1"/>
          </p:cNvSpPr>
          <p:nvPr>
            <p:ph type="body" idx="1"/>
          </p:nvPr>
        </p:nvSpPr>
        <p:spPr/>
        <p:txBody>
          <a:bodyPr/>
          <a:lstStyle/>
          <a:p>
            <a:r>
              <a:rPr lang="en-US" cap="none"/>
              <a:t>2000s: Traditional Deployment Era</a:t>
            </a:r>
          </a:p>
        </p:txBody>
      </p:sp>
      <p:sp>
        <p:nvSpPr>
          <p:cNvPr id="14" name="Compare Section - Text">
            <a:extLst>
              <a:ext uri="{FF2B5EF4-FFF2-40B4-BE49-F238E27FC236}">
                <a16:creationId xmlns:a16="http://schemas.microsoft.com/office/drawing/2014/main" id="{1A03B6B0-CF9D-C141-800A-90F0B361E38A}"/>
              </a:ext>
            </a:extLst>
          </p:cNvPr>
          <p:cNvSpPr>
            <a:spLocks noGrp="1"/>
          </p:cNvSpPr>
          <p:nvPr>
            <p:ph sz="half" idx="2"/>
          </p:nvPr>
        </p:nvSpPr>
        <p:spPr/>
        <p:txBody>
          <a:bodyPr/>
          <a:lstStyle/>
          <a:p>
            <a:pPr>
              <a:spcAft>
                <a:spcPts val="600"/>
              </a:spcAft>
            </a:pPr>
            <a:r>
              <a:rPr lang="en-US" b="1" i="0" u="none" strike="noStrike">
                <a:effectLst/>
              </a:rPr>
              <a:t>On-premises Deployments</a:t>
            </a:r>
            <a:r>
              <a:rPr lang="en-US" b="0" i="0" u="none" strike="noStrike">
                <a:effectLst/>
              </a:rPr>
              <a:t>: Companies managed their own data centers or used colocation services.</a:t>
            </a:r>
          </a:p>
          <a:p>
            <a:pPr>
              <a:spcAft>
                <a:spcPts val="600"/>
              </a:spcAft>
            </a:pPr>
            <a:r>
              <a:rPr lang="en-US" b="1" i="0" u="none" strike="noStrike">
                <a:effectLst/>
              </a:rPr>
              <a:t>Bare Metal Servers.</a:t>
            </a:r>
            <a:endParaRPr lang="en-US" b="0" i="0" u="none" strike="noStrike">
              <a:effectLst/>
            </a:endParaRPr>
          </a:p>
          <a:p>
            <a:pPr algn="l">
              <a:buFont typeface="Arial" panose="020B0604020202020204" pitchFamily="34" charset="0"/>
              <a:buChar char="•"/>
            </a:pPr>
            <a:r>
              <a:rPr lang="en-US" b="1" i="0" u="none" strike="noStrike">
                <a:effectLst/>
              </a:rPr>
              <a:t>Monolithic Architecture.</a:t>
            </a:r>
            <a:endParaRPr lang="en-US" b="0" i="0" u="none" strike="noStrike">
              <a:effectLst/>
            </a:endParaRPr>
          </a:p>
          <a:p>
            <a:pPr algn="l">
              <a:buFont typeface="Arial" panose="020B0604020202020204" pitchFamily="34" charset="0"/>
              <a:buChar char="•"/>
            </a:pPr>
            <a:r>
              <a:rPr lang="en-US" b="1" i="0" u="none" strike="noStrike">
                <a:effectLst/>
              </a:rPr>
              <a:t>Homegrown Monitoring Tools.</a:t>
            </a:r>
          </a:p>
          <a:p>
            <a:pPr algn="l">
              <a:buFont typeface="Arial" panose="020B0604020202020204" pitchFamily="34" charset="0"/>
              <a:buChar char="•"/>
            </a:pPr>
            <a:r>
              <a:rPr lang="en-US" b="1"/>
              <a:t>Big team of System Administrators.</a:t>
            </a:r>
            <a:endParaRPr lang="en-US"/>
          </a:p>
        </p:txBody>
      </p:sp>
      <p:sp>
        <p:nvSpPr>
          <p:cNvPr id="15" name="Contrast Section">
            <a:extLst>
              <a:ext uri="{FF2B5EF4-FFF2-40B4-BE49-F238E27FC236}">
                <a16:creationId xmlns:a16="http://schemas.microsoft.com/office/drawing/2014/main" id="{0E109511-333E-E416-A3AA-2F9E56F23B99}"/>
              </a:ext>
            </a:extLst>
          </p:cNvPr>
          <p:cNvSpPr>
            <a:spLocks noGrp="1"/>
          </p:cNvSpPr>
          <p:nvPr>
            <p:ph type="body" sz="quarter" idx="3"/>
          </p:nvPr>
        </p:nvSpPr>
        <p:spPr>
          <a:xfrm>
            <a:off x="6172200" y="2185416"/>
            <a:ext cx="5138928" cy="379078"/>
          </a:xfrm>
        </p:spPr>
        <p:txBody>
          <a:bodyPr/>
          <a:lstStyle/>
          <a:p>
            <a:r>
              <a:rPr lang="en-US" cap="none"/>
              <a:t>2010s: Virtualized Deployment Era</a:t>
            </a:r>
          </a:p>
        </p:txBody>
      </p:sp>
      <p:sp>
        <p:nvSpPr>
          <p:cNvPr id="16" name="Contrast Section - Text">
            <a:extLst>
              <a:ext uri="{FF2B5EF4-FFF2-40B4-BE49-F238E27FC236}">
                <a16:creationId xmlns:a16="http://schemas.microsoft.com/office/drawing/2014/main" id="{48F29BFF-689E-B2ED-1455-CA26B6A9AA89}"/>
              </a:ext>
            </a:extLst>
          </p:cNvPr>
          <p:cNvSpPr>
            <a:spLocks noGrp="1"/>
          </p:cNvSpPr>
          <p:nvPr>
            <p:ph sz="quarter" idx="4"/>
          </p:nvPr>
        </p:nvSpPr>
        <p:spPr/>
        <p:txBody>
          <a:bodyPr/>
          <a:lstStyle/>
          <a:p>
            <a:pPr algn="l">
              <a:buFont typeface="Arial" panose="020B0604020202020204" pitchFamily="34" charset="0"/>
              <a:buChar char="•"/>
            </a:pPr>
            <a:r>
              <a:rPr lang="en-US" b="1" i="0" u="none" strike="noStrike">
                <a:effectLst/>
              </a:rPr>
              <a:t>Cloud Computing</a:t>
            </a:r>
            <a:r>
              <a:rPr lang="en-US" b="0" i="0" u="none" strike="noStrike">
                <a:effectLst/>
              </a:rPr>
              <a:t>: Virtual Machines (VMs) </a:t>
            </a:r>
            <a:r>
              <a:rPr lang="en-US"/>
              <a:t>are </a:t>
            </a:r>
            <a:r>
              <a:rPr lang="en-US" b="0" i="0" u="none" strike="noStrike">
                <a:effectLst/>
              </a:rPr>
              <a:t>created and destroyed in minutes, providing greater flexibility and scalability.</a:t>
            </a:r>
          </a:p>
          <a:p>
            <a:pPr algn="l">
              <a:buFont typeface="Arial" panose="020B0604020202020204" pitchFamily="34" charset="0"/>
              <a:buChar char="•"/>
            </a:pPr>
            <a:r>
              <a:rPr lang="en-US" b="1" i="0" u="none" strike="noStrike">
                <a:effectLst/>
              </a:rPr>
              <a:t>Configuration Management Tools.</a:t>
            </a:r>
            <a:endParaRPr lang="en-US" b="0" i="0" u="none" strike="noStrike">
              <a:effectLst/>
            </a:endParaRPr>
          </a:p>
          <a:p>
            <a:pPr algn="l">
              <a:buFont typeface="Arial" panose="020B0604020202020204" pitchFamily="34" charset="0"/>
              <a:buChar char="•"/>
            </a:pPr>
            <a:r>
              <a:rPr lang="en-US" b="1" i="0" u="none" strike="noStrike">
                <a:effectLst/>
              </a:rPr>
              <a:t>Manual Bin-Packing.</a:t>
            </a:r>
          </a:p>
          <a:p>
            <a:pPr algn="l">
              <a:buFont typeface="Arial" panose="020B0604020202020204" pitchFamily="34" charset="0"/>
              <a:buChar char="•"/>
            </a:pPr>
            <a:r>
              <a:rPr lang="en-US" b="1" i="0" u="none" strike="noStrike">
                <a:effectLst/>
              </a:rPr>
              <a:t>Improved Tooling.</a:t>
            </a:r>
            <a:endParaRPr lang="en-US"/>
          </a:p>
          <a:p>
            <a:pPr algn="l">
              <a:buFont typeface="Arial" panose="020B0604020202020204" pitchFamily="34" charset="0"/>
              <a:buChar char="•"/>
            </a:pPr>
            <a:r>
              <a:rPr lang="en-US" b="1" i="0" u="none" strike="noStrike">
                <a:effectLst/>
              </a:rPr>
              <a:t>Challenges with Scale</a:t>
            </a:r>
            <a:r>
              <a:rPr lang="en-US"/>
              <a:t>.</a:t>
            </a:r>
            <a:endParaRPr lang="en-US" b="0" i="0" u="none" strike="noStrike">
              <a:effectLst/>
            </a:endParaRPr>
          </a:p>
        </p:txBody>
      </p:sp>
      <p:sp>
        <p:nvSpPr>
          <p:cNvPr id="23" name="Slide Number">
            <a:extLst>
              <a:ext uri="{FF2B5EF4-FFF2-40B4-BE49-F238E27FC236}">
                <a16:creationId xmlns:a16="http://schemas.microsoft.com/office/drawing/2014/main" id="{C9D4FBCF-58F3-EED1-C9DB-7CA767BC7B54}"/>
              </a:ext>
            </a:extLst>
          </p:cNvPr>
          <p:cNvSpPr>
            <a:spLocks noGrp="1"/>
          </p:cNvSpPr>
          <p:nvPr>
            <p:ph type="ftr" sz="quarter" idx="10"/>
          </p:nvPr>
        </p:nvSpPr>
        <p:spPr/>
        <p:txBody>
          <a:bodyPr/>
          <a:lstStyle/>
          <a:p>
            <a:fld id="{11612D8C-0CE2-8F48-B865-A1C7EEB20945}" type="slidenum">
              <a:rPr lang="en-US" smtClean="0"/>
              <a:t>4</a:t>
            </a:fld>
            <a:endParaRPr lang="en-US"/>
          </a:p>
        </p:txBody>
      </p:sp>
      <p:sp>
        <p:nvSpPr>
          <p:cNvPr id="3" name="TextBox 2">
            <a:extLst>
              <a:ext uri="{FF2B5EF4-FFF2-40B4-BE49-F238E27FC236}">
                <a16:creationId xmlns:a16="http://schemas.microsoft.com/office/drawing/2014/main" id="{2BD2997A-92F2-0404-07A3-C9BB8EE35B79}"/>
              </a:ext>
            </a:extLst>
          </p:cNvPr>
          <p:cNvSpPr txBox="1"/>
          <p:nvPr/>
        </p:nvSpPr>
        <p:spPr>
          <a:xfrm>
            <a:off x="566928" y="6550223"/>
            <a:ext cx="3708858"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3568987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8BCB2-30FF-A23F-8BC6-1E8FAF453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E9800-E3FE-3C67-5A08-5D205EACA436}"/>
              </a:ext>
            </a:extLst>
          </p:cNvPr>
          <p:cNvSpPr>
            <a:spLocks noGrp="1"/>
          </p:cNvSpPr>
          <p:nvPr>
            <p:ph type="title"/>
          </p:nvPr>
        </p:nvSpPr>
        <p:spPr/>
        <p:txBody>
          <a:bodyPr/>
          <a:lstStyle/>
          <a:p>
            <a:r>
              <a:rPr lang="en-US"/>
              <a:t>What to do next?</a:t>
            </a:r>
          </a:p>
        </p:txBody>
      </p:sp>
      <p:sp>
        <p:nvSpPr>
          <p:cNvPr id="3" name="Content Placeholder 2">
            <a:extLst>
              <a:ext uri="{FF2B5EF4-FFF2-40B4-BE49-F238E27FC236}">
                <a16:creationId xmlns:a16="http://schemas.microsoft.com/office/drawing/2014/main" id="{41F2951B-AE05-22BF-1D72-70C943F5D231}"/>
              </a:ext>
            </a:extLst>
          </p:cNvPr>
          <p:cNvSpPr>
            <a:spLocks noGrp="1"/>
          </p:cNvSpPr>
          <p:nvPr>
            <p:ph idx="1"/>
          </p:nvPr>
        </p:nvSpPr>
        <p:spPr>
          <a:xfrm>
            <a:off x="566928" y="2185416"/>
            <a:ext cx="11122152" cy="3968249"/>
          </a:xfrm>
        </p:spPr>
        <p:txBody>
          <a:bodyPr/>
          <a:lstStyle/>
          <a:p>
            <a:r>
              <a:rPr lang="en-US"/>
              <a:t>Figure out how to deploy a cluster using your own apps. You can use a Fast API/Flask app in place of mongo-express and PostgreSQL in place of MongoDB and add a React App (inside/outside of cluster) to interact with Fast API server.</a:t>
            </a:r>
          </a:p>
          <a:p>
            <a:r>
              <a:rPr lang="en-US"/>
              <a:t>Play around with Kubernetes resources using </a:t>
            </a:r>
            <a:r>
              <a:rPr lang="en-US" err="1"/>
              <a:t>kubectl</a:t>
            </a:r>
            <a:r>
              <a:rPr lang="en-US"/>
              <a:t> commands.</a:t>
            </a:r>
          </a:p>
          <a:p>
            <a:r>
              <a:rPr lang="en-US"/>
              <a:t>Check out </a:t>
            </a:r>
            <a:r>
              <a:rPr lang="en-US">
                <a:hlinkClick r:id="rId3"/>
              </a:rPr>
              <a:t>this</a:t>
            </a:r>
            <a:r>
              <a:rPr lang="en-US"/>
              <a:t> course on YouTube.</a:t>
            </a:r>
          </a:p>
          <a:p>
            <a:r>
              <a:rPr lang="en-US"/>
              <a:t>Explore cloud offerings like AWS EKS, GCP GKE, </a:t>
            </a:r>
            <a:r>
              <a:rPr lang="en-US" err="1"/>
              <a:t>Civo</a:t>
            </a:r>
            <a:r>
              <a:rPr lang="en-US"/>
              <a:t>.</a:t>
            </a:r>
          </a:p>
          <a:p>
            <a:r>
              <a:rPr lang="en-US">
                <a:hlinkClick r:id="rId4"/>
              </a:rPr>
              <a:t>Kubelabs</a:t>
            </a:r>
            <a:r>
              <a:rPr lang="en-US"/>
              <a:t> is also a good place to explore more of Kubernetes.</a:t>
            </a:r>
          </a:p>
        </p:txBody>
      </p:sp>
      <p:sp>
        <p:nvSpPr>
          <p:cNvPr id="4" name="Footer Placeholder 3">
            <a:extLst>
              <a:ext uri="{FF2B5EF4-FFF2-40B4-BE49-F238E27FC236}">
                <a16:creationId xmlns:a16="http://schemas.microsoft.com/office/drawing/2014/main" id="{C53D33B5-2D22-1775-1B9F-2443A1182204}"/>
              </a:ext>
            </a:extLst>
          </p:cNvPr>
          <p:cNvSpPr>
            <a:spLocks noGrp="1"/>
          </p:cNvSpPr>
          <p:nvPr>
            <p:ph type="ftr" sz="quarter" idx="10"/>
          </p:nvPr>
        </p:nvSpPr>
        <p:spPr/>
        <p:txBody>
          <a:bodyPr/>
          <a:lstStyle/>
          <a:p>
            <a:fld id="{EB53C135-CEC6-A548-8917-8F7FEB82358B}" type="slidenum">
              <a:rPr lang="en-US" smtClean="0"/>
              <a:pPr/>
              <a:t>40</a:t>
            </a:fld>
            <a:endParaRPr lang="en-US"/>
          </a:p>
        </p:txBody>
      </p:sp>
    </p:spTree>
    <p:extLst>
      <p:ext uri="{BB962C8B-B14F-4D97-AF65-F5344CB8AC3E}">
        <p14:creationId xmlns:p14="http://schemas.microsoft.com/office/powerpoint/2010/main" val="1778572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A394-33FE-F31E-3B7E-54868620744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0A74D4AB-DF60-1E6F-36DB-AE83866F72C3}"/>
              </a:ext>
            </a:extLst>
          </p:cNvPr>
          <p:cNvSpPr>
            <a:spLocks noGrp="1"/>
          </p:cNvSpPr>
          <p:nvPr>
            <p:ph idx="1"/>
          </p:nvPr>
        </p:nvSpPr>
        <p:spPr>
          <a:xfrm>
            <a:off x="566928" y="2185416"/>
            <a:ext cx="11122152" cy="3968249"/>
          </a:xfrm>
        </p:spPr>
        <p:txBody>
          <a:bodyPr/>
          <a:lstStyle/>
          <a:p>
            <a:r>
              <a:rPr lang="en-US"/>
              <a:t>Official Kubernetes Documentation https://</a:t>
            </a:r>
            <a:r>
              <a:rPr lang="en-US" err="1"/>
              <a:t>kubernetes.io</a:t>
            </a:r>
            <a:r>
              <a:rPr lang="en-US"/>
              <a:t>/docs/</a:t>
            </a:r>
          </a:p>
          <a:p>
            <a:r>
              <a:rPr lang="en-US"/>
              <a:t>Inspired from </a:t>
            </a:r>
            <a:r>
              <a:rPr lang="en-US">
                <a:hlinkClick r:id="rId3"/>
              </a:rPr>
              <a:t>https://www.youtube.com/watch?v=X48VuDVv0do&amp;t=1413s</a:t>
            </a:r>
            <a:r>
              <a:rPr lang="en-US"/>
              <a:t> to articulate the flow of workshop</a:t>
            </a:r>
          </a:p>
          <a:p>
            <a:r>
              <a:rPr lang="en-US"/>
              <a:t>https://</a:t>
            </a:r>
            <a:r>
              <a:rPr lang="en-US" err="1"/>
              <a:t>medium.com</a:t>
            </a:r>
            <a:r>
              <a:rPr lang="en-US"/>
              <a:t>/</a:t>
            </a:r>
            <a:r>
              <a:rPr lang="en-US" err="1"/>
              <a:t>devops</a:t>
            </a:r>
            <a:r>
              <a:rPr lang="en-US"/>
              <a:t>-mojo/kubernetes-architecture-overview-introduction-to-k8s-architecture-and-understanding-k8s-cluster-components-90e11eb34ccd</a:t>
            </a:r>
          </a:p>
          <a:p>
            <a:endParaRPr lang="en-US"/>
          </a:p>
        </p:txBody>
      </p:sp>
      <p:sp>
        <p:nvSpPr>
          <p:cNvPr id="4" name="Footer Placeholder 3">
            <a:extLst>
              <a:ext uri="{FF2B5EF4-FFF2-40B4-BE49-F238E27FC236}">
                <a16:creationId xmlns:a16="http://schemas.microsoft.com/office/drawing/2014/main" id="{4391F4D7-9E49-EB9F-B986-00AD4ADBF00A}"/>
              </a:ext>
            </a:extLst>
          </p:cNvPr>
          <p:cNvSpPr>
            <a:spLocks noGrp="1"/>
          </p:cNvSpPr>
          <p:nvPr>
            <p:ph type="ftr" sz="quarter" idx="10"/>
          </p:nvPr>
        </p:nvSpPr>
        <p:spPr/>
        <p:txBody>
          <a:bodyPr/>
          <a:lstStyle/>
          <a:p>
            <a:fld id="{EB53C135-CEC6-A548-8917-8F7FEB82358B}" type="slidenum">
              <a:rPr lang="en-US" smtClean="0"/>
              <a:pPr/>
              <a:t>41</a:t>
            </a:fld>
            <a:endParaRPr lang="en-US"/>
          </a:p>
        </p:txBody>
      </p:sp>
    </p:spTree>
    <p:extLst>
      <p:ext uri="{BB962C8B-B14F-4D97-AF65-F5344CB8AC3E}">
        <p14:creationId xmlns:p14="http://schemas.microsoft.com/office/powerpoint/2010/main" val="3322654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59E62-13CA-CD77-262E-00EDDE07E661}"/>
            </a:ext>
          </a:extLst>
        </p:cNvPr>
        <p:cNvGrpSpPr/>
        <p:nvPr/>
      </p:nvGrpSpPr>
      <p:grpSpPr>
        <a:xfrm>
          <a:off x="0" y="0"/>
          <a:ext cx="0" cy="0"/>
          <a:chOff x="0" y="0"/>
          <a:chExt cx="0" cy="0"/>
        </a:xfrm>
      </p:grpSpPr>
      <p:sp>
        <p:nvSpPr>
          <p:cNvPr id="12" name="Slide Title">
            <a:extLst>
              <a:ext uri="{FF2B5EF4-FFF2-40B4-BE49-F238E27FC236}">
                <a16:creationId xmlns:a16="http://schemas.microsoft.com/office/drawing/2014/main" id="{F48DB2F2-02C3-919B-1785-B460A52FE28B}"/>
              </a:ext>
            </a:extLst>
          </p:cNvPr>
          <p:cNvSpPr>
            <a:spLocks noGrp="1"/>
          </p:cNvSpPr>
          <p:nvPr>
            <p:ph type="title"/>
          </p:nvPr>
        </p:nvSpPr>
        <p:spPr/>
        <p:txBody>
          <a:bodyPr/>
          <a:lstStyle/>
          <a:p>
            <a:r>
              <a:rPr lang="en-US"/>
              <a:t>How the deployment changed over years?</a:t>
            </a:r>
          </a:p>
        </p:txBody>
      </p:sp>
      <p:sp>
        <p:nvSpPr>
          <p:cNvPr id="13" name="Compare Section">
            <a:extLst>
              <a:ext uri="{FF2B5EF4-FFF2-40B4-BE49-F238E27FC236}">
                <a16:creationId xmlns:a16="http://schemas.microsoft.com/office/drawing/2014/main" id="{BF8C0C61-D591-C488-9374-B9E716657D85}"/>
              </a:ext>
            </a:extLst>
          </p:cNvPr>
          <p:cNvSpPr>
            <a:spLocks noGrp="1"/>
          </p:cNvSpPr>
          <p:nvPr>
            <p:ph type="body" idx="1"/>
          </p:nvPr>
        </p:nvSpPr>
        <p:spPr/>
        <p:txBody>
          <a:bodyPr/>
          <a:lstStyle/>
          <a:p>
            <a:r>
              <a:rPr lang="en-US" cap="none"/>
              <a:t>2020s: Container Deployment Era</a:t>
            </a:r>
          </a:p>
        </p:txBody>
      </p:sp>
      <p:sp>
        <p:nvSpPr>
          <p:cNvPr id="14" name="Compare Section - Text">
            <a:extLst>
              <a:ext uri="{FF2B5EF4-FFF2-40B4-BE49-F238E27FC236}">
                <a16:creationId xmlns:a16="http://schemas.microsoft.com/office/drawing/2014/main" id="{1FDF3211-3ACB-8E74-4B0C-507417F722EF}"/>
              </a:ext>
            </a:extLst>
          </p:cNvPr>
          <p:cNvSpPr>
            <a:spLocks noGrp="1"/>
          </p:cNvSpPr>
          <p:nvPr>
            <p:ph sz="half" idx="2"/>
          </p:nvPr>
        </p:nvSpPr>
        <p:spPr>
          <a:xfrm>
            <a:off x="566928" y="2593340"/>
            <a:ext cx="5529072" cy="3535744"/>
          </a:xfrm>
        </p:spPr>
        <p:txBody>
          <a:bodyPr/>
          <a:lstStyle/>
          <a:p>
            <a:pPr algn="l">
              <a:buFont typeface="Arial" panose="020B0604020202020204" pitchFamily="34" charset="0"/>
              <a:buChar char="•"/>
            </a:pPr>
            <a:r>
              <a:rPr lang="en-US" sz="1700" b="1" i="0" u="none" strike="noStrike">
                <a:effectLst/>
              </a:rPr>
              <a:t>Workload Orchestrators</a:t>
            </a:r>
            <a:r>
              <a:rPr lang="en-US" sz="1700" b="0" i="0" u="none" strike="noStrike">
                <a:effectLst/>
              </a:rPr>
              <a:t>: Tools like Kubernetes enabled treating clusters of machines as a single resource, simplifying management and scaling.</a:t>
            </a:r>
          </a:p>
          <a:p>
            <a:pPr algn="l">
              <a:buFont typeface="Arial" panose="020B0604020202020204" pitchFamily="34" charset="0"/>
              <a:buChar char="•"/>
            </a:pPr>
            <a:r>
              <a:rPr lang="en-US" sz="1700" b="1" i="0" u="none" strike="noStrike">
                <a:effectLst/>
              </a:rPr>
              <a:t>Standard Interfaces and Utilities</a:t>
            </a:r>
            <a:r>
              <a:rPr lang="en-US" sz="1700" b="0" i="0" u="none" strike="noStrike">
                <a:effectLst/>
              </a:rPr>
              <a:t>: These orchestrators provided a range of utilities and interfaces to handle:</a:t>
            </a:r>
          </a:p>
          <a:p>
            <a:pPr lvl="1">
              <a:buFont typeface="Arial" panose="020B0604020202020204" pitchFamily="34" charset="0"/>
              <a:buChar char="•"/>
            </a:pPr>
            <a:r>
              <a:rPr lang="en-US" sz="1700" b="1" i="0" u="none" strike="noStrike">
                <a:effectLst/>
              </a:rPr>
              <a:t>Efficient Scheduling</a:t>
            </a:r>
            <a:r>
              <a:rPr lang="en-US" sz="1700" b="0" i="0" u="none" strike="noStrike">
                <a:effectLst/>
              </a:rPr>
              <a:t>: Optimally distributing workloads across instances.</a:t>
            </a:r>
          </a:p>
          <a:p>
            <a:pPr marL="742950" lvl="1" indent="-285750" algn="l">
              <a:buFont typeface="Arial" panose="020B0604020202020204" pitchFamily="34" charset="0"/>
              <a:buChar char="•"/>
            </a:pPr>
            <a:r>
              <a:rPr lang="en-US" sz="1700" b="1" i="0" u="none" strike="noStrike">
                <a:effectLst/>
              </a:rPr>
              <a:t>Health Checks</a:t>
            </a:r>
            <a:r>
              <a:rPr lang="en-US" sz="1700" b="0" i="0" u="none" strike="noStrike">
                <a:effectLst/>
              </a:rPr>
              <a:t>: Monitoring the health and status of applications.</a:t>
            </a:r>
          </a:p>
        </p:txBody>
      </p:sp>
      <p:sp>
        <p:nvSpPr>
          <p:cNvPr id="23" name="Slide Number">
            <a:extLst>
              <a:ext uri="{FF2B5EF4-FFF2-40B4-BE49-F238E27FC236}">
                <a16:creationId xmlns:a16="http://schemas.microsoft.com/office/drawing/2014/main" id="{B3351EFB-F576-DCDD-F340-FADF1E55A24E}"/>
              </a:ext>
            </a:extLst>
          </p:cNvPr>
          <p:cNvSpPr>
            <a:spLocks noGrp="1"/>
          </p:cNvSpPr>
          <p:nvPr>
            <p:ph type="ftr" sz="quarter" idx="10"/>
          </p:nvPr>
        </p:nvSpPr>
        <p:spPr/>
        <p:txBody>
          <a:bodyPr/>
          <a:lstStyle/>
          <a:p>
            <a:fld id="{11612D8C-0CE2-8F48-B865-A1C7EEB20945}" type="slidenum">
              <a:rPr lang="en-US" smtClean="0"/>
              <a:t>5</a:t>
            </a:fld>
            <a:endParaRPr lang="en-US"/>
          </a:p>
        </p:txBody>
      </p:sp>
      <p:sp>
        <p:nvSpPr>
          <p:cNvPr id="6" name="Contrast Section - Text">
            <a:extLst>
              <a:ext uri="{FF2B5EF4-FFF2-40B4-BE49-F238E27FC236}">
                <a16:creationId xmlns:a16="http://schemas.microsoft.com/office/drawing/2014/main" id="{BEA229D0-BEF1-FEC3-B1AE-B0D408A9C6B6}"/>
              </a:ext>
            </a:extLst>
          </p:cNvPr>
          <p:cNvSpPr>
            <a:spLocks noGrp="1"/>
          </p:cNvSpPr>
          <p:nvPr>
            <p:ph sz="quarter" idx="4"/>
          </p:nvPr>
        </p:nvSpPr>
        <p:spPr>
          <a:xfrm>
            <a:off x="6096000" y="2590800"/>
            <a:ext cx="5593080" cy="3538728"/>
          </a:xfrm>
        </p:spPr>
        <p:txBody>
          <a:bodyPr/>
          <a:lstStyle/>
          <a:p>
            <a:pPr marL="342900"/>
            <a:r>
              <a:rPr lang="en-US" sz="1700" b="1" i="0" u="none" strike="noStrike">
                <a:effectLst/>
              </a:rPr>
              <a:t>Service Discovery</a:t>
            </a:r>
            <a:r>
              <a:rPr lang="en-US" sz="1700" b="0" i="0" u="none" strike="noStrike">
                <a:effectLst/>
              </a:rPr>
              <a:t>: Automating the detection of service locations within the cluster.</a:t>
            </a:r>
          </a:p>
          <a:p>
            <a:pPr marL="342900"/>
            <a:r>
              <a:rPr lang="en-US" sz="1700" b="1" i="0" u="none" strike="noStrike">
                <a:effectLst/>
              </a:rPr>
              <a:t>Configuration Management</a:t>
            </a:r>
            <a:r>
              <a:rPr lang="en-US" sz="1700" b="0" i="0" u="none" strike="noStrike">
                <a:effectLst/>
              </a:rPr>
              <a:t>: Standardizing the way configurations are managed and applied.</a:t>
            </a:r>
          </a:p>
          <a:p>
            <a:pPr marL="342900"/>
            <a:r>
              <a:rPr lang="en-US" sz="1700" b="1" i="0" u="none" strike="noStrike">
                <a:effectLst/>
              </a:rPr>
              <a:t>Autoscaling</a:t>
            </a:r>
            <a:r>
              <a:rPr lang="en-US" sz="1700" b="0" i="0" u="none" strike="noStrike">
                <a:effectLst/>
              </a:rPr>
              <a:t>: Automatically adjusting the number of running instances based on demand.</a:t>
            </a:r>
          </a:p>
          <a:p>
            <a:pPr marL="342900"/>
            <a:r>
              <a:rPr lang="en-US" sz="1700" b="1" i="0" u="none" strike="noStrike">
                <a:effectLst/>
              </a:rPr>
              <a:t>Persistent Storage</a:t>
            </a:r>
            <a:r>
              <a:rPr lang="en-US" sz="1700" b="0" i="0" u="none" strike="noStrike">
                <a:effectLst/>
              </a:rPr>
              <a:t>: Managing storage that persists beyond the lifecycle of individual containers.</a:t>
            </a:r>
          </a:p>
          <a:p>
            <a:pPr marL="342900"/>
            <a:r>
              <a:rPr lang="en-US" sz="1700" b="1" i="0" u="none" strike="noStrike">
                <a:effectLst/>
              </a:rPr>
              <a:t>Networking</a:t>
            </a:r>
            <a:r>
              <a:rPr lang="en-US" sz="1700" b="0" i="0" u="none" strike="noStrike">
                <a:effectLst/>
              </a:rPr>
              <a:t>: Ensuring reliable and scalable networking between services.</a:t>
            </a:r>
          </a:p>
        </p:txBody>
      </p:sp>
      <p:sp>
        <p:nvSpPr>
          <p:cNvPr id="3" name="TextBox 2">
            <a:extLst>
              <a:ext uri="{FF2B5EF4-FFF2-40B4-BE49-F238E27FC236}">
                <a16:creationId xmlns:a16="http://schemas.microsoft.com/office/drawing/2014/main" id="{F2031FC7-37B7-B49C-40E0-A092DE77A70A}"/>
              </a:ext>
            </a:extLst>
          </p:cNvPr>
          <p:cNvSpPr txBox="1"/>
          <p:nvPr/>
        </p:nvSpPr>
        <p:spPr>
          <a:xfrm>
            <a:off x="566928" y="6550223"/>
            <a:ext cx="3618706"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158760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8" y="1499616"/>
            <a:ext cx="5529072" cy="590931"/>
          </a:xfrm>
        </p:spPr>
        <p:txBody>
          <a:bodyPr/>
          <a:lstStyle/>
          <a:p>
            <a:r>
              <a:rPr lang="en-US"/>
              <a:t>What is Kubernetes?</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8" y="2185416"/>
            <a:ext cx="5529072" cy="3968249"/>
          </a:xfrm>
        </p:spPr>
        <p:txBody>
          <a:bodyPr/>
          <a:lstStyle/>
          <a:p>
            <a:r>
              <a:rPr lang="en-US"/>
              <a:t>Kubernetes, also known as K8s, is an open-source system for automating deployment, scaling, and management of containerized applications. </a:t>
            </a:r>
          </a:p>
          <a:p>
            <a:r>
              <a:rPr lang="en-US"/>
              <a:t>Essentially it is a container orchestration platform.</a:t>
            </a:r>
          </a:p>
          <a:p>
            <a:pPr lvl="0"/>
            <a:r>
              <a:rPr lang="en-US"/>
              <a:t>Solves critical challenges in modern distributed systems.</a:t>
            </a:r>
          </a:p>
          <a:p>
            <a:pPr lvl="0"/>
            <a:r>
              <a:rPr lang="en-US"/>
              <a:t>Allows you to deploy to any environment – physical, cloud, virtual.</a:t>
            </a:r>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6</a:t>
            </a:fld>
            <a:endParaRPr lang="en-US"/>
          </a:p>
        </p:txBody>
      </p:sp>
      <p:sp>
        <p:nvSpPr>
          <p:cNvPr id="3" name="Slide Title">
            <a:extLst>
              <a:ext uri="{FF2B5EF4-FFF2-40B4-BE49-F238E27FC236}">
                <a16:creationId xmlns:a16="http://schemas.microsoft.com/office/drawing/2014/main" id="{5F067ED0-EF4E-6FCD-9C7A-120FFDBD5D37}"/>
              </a:ext>
            </a:extLst>
          </p:cNvPr>
          <p:cNvSpPr txBox="1">
            <a:spLocks/>
          </p:cNvSpPr>
          <p:nvPr/>
        </p:nvSpPr>
        <p:spPr>
          <a:xfrm>
            <a:off x="6096000" y="1499616"/>
            <a:ext cx="5529072"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r>
              <a:rPr lang="en-US"/>
              <a:t>Why?</a:t>
            </a:r>
          </a:p>
        </p:txBody>
      </p:sp>
      <p:sp>
        <p:nvSpPr>
          <p:cNvPr id="4" name="Slide Text">
            <a:extLst>
              <a:ext uri="{FF2B5EF4-FFF2-40B4-BE49-F238E27FC236}">
                <a16:creationId xmlns:a16="http://schemas.microsoft.com/office/drawing/2014/main" id="{FAC591A4-8473-858E-5DE8-A47BF1A0CCD6}"/>
              </a:ext>
            </a:extLst>
          </p:cNvPr>
          <p:cNvSpPr txBox="1">
            <a:spLocks/>
          </p:cNvSpPr>
          <p:nvPr/>
        </p:nvSpPr>
        <p:spPr>
          <a:xfrm>
            <a:off x="6096000" y="2185416"/>
            <a:ext cx="5529072" cy="39682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Move from monolith to microservices.</a:t>
            </a:r>
          </a:p>
          <a:p>
            <a:r>
              <a:rPr lang="en-US"/>
              <a:t>Increase use of containers.</a:t>
            </a:r>
          </a:p>
        </p:txBody>
      </p:sp>
      <p:pic>
        <p:nvPicPr>
          <p:cNvPr id="14" name="Picture 13" descr="A blue hexagons with white text&#10;&#10;Description automatically generated">
            <a:extLst>
              <a:ext uri="{FF2B5EF4-FFF2-40B4-BE49-F238E27FC236}">
                <a16:creationId xmlns:a16="http://schemas.microsoft.com/office/drawing/2014/main" id="{2EEFE69C-16CD-DB4A-09DE-15ECB482895E}"/>
              </a:ext>
            </a:extLst>
          </p:cNvPr>
          <p:cNvPicPr>
            <a:picLocks noChangeAspect="1"/>
          </p:cNvPicPr>
          <p:nvPr/>
        </p:nvPicPr>
        <p:blipFill>
          <a:blip r:embed="rId2"/>
          <a:stretch>
            <a:fillRect/>
          </a:stretch>
        </p:blipFill>
        <p:spPr>
          <a:xfrm>
            <a:off x="6096000" y="3011914"/>
            <a:ext cx="5177051" cy="3672985"/>
          </a:xfrm>
          <a:prstGeom prst="rect">
            <a:avLst/>
          </a:prstGeom>
        </p:spPr>
      </p:pic>
      <p:sp>
        <p:nvSpPr>
          <p:cNvPr id="17" name="TextBox 16">
            <a:extLst>
              <a:ext uri="{FF2B5EF4-FFF2-40B4-BE49-F238E27FC236}">
                <a16:creationId xmlns:a16="http://schemas.microsoft.com/office/drawing/2014/main" id="{410588FB-AA64-9C82-6E50-D3ECDA9A4D18}"/>
              </a:ext>
            </a:extLst>
          </p:cNvPr>
          <p:cNvSpPr txBox="1"/>
          <p:nvPr/>
        </p:nvSpPr>
        <p:spPr>
          <a:xfrm>
            <a:off x="566928" y="6550223"/>
            <a:ext cx="3644464"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91680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a:t>What does Kubernetes offer?</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6429"/>
            <a:ext cx="5529072" cy="3968249"/>
          </a:xfrm>
        </p:spPr>
        <p:txBody>
          <a:bodyPr/>
          <a:lstStyle/>
          <a:p>
            <a:r>
              <a:rPr lang="en-US"/>
              <a:t>Automated rollouts and rollbacks</a:t>
            </a:r>
          </a:p>
          <a:p>
            <a:r>
              <a:rPr lang="en-US"/>
              <a:t>Service Discovery and load balancing</a:t>
            </a:r>
          </a:p>
          <a:p>
            <a:r>
              <a:rPr lang="en-US"/>
              <a:t>Storage Orchestration</a:t>
            </a:r>
          </a:p>
          <a:p>
            <a:r>
              <a:rPr lang="en-US"/>
              <a:t>Secret and Configuration management</a:t>
            </a:r>
          </a:p>
          <a:p>
            <a:r>
              <a:rPr lang="en-US"/>
              <a:t>Self Healing</a:t>
            </a:r>
          </a:p>
          <a:p>
            <a:r>
              <a:rPr lang="en-US"/>
              <a:t>Secret and Configuration Management</a:t>
            </a:r>
          </a:p>
          <a:p>
            <a:r>
              <a:rPr lang="en-US"/>
              <a:t>Batch Execution</a:t>
            </a:r>
          </a:p>
          <a:p>
            <a:r>
              <a:rPr lang="en-US"/>
              <a:t>Automatic bin packing</a:t>
            </a:r>
          </a:p>
          <a:p>
            <a:r>
              <a:rPr lang="en-US"/>
              <a:t>Horizontal Scaling</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7</a:t>
            </a:fld>
            <a:endParaRPr lang="en-US"/>
          </a:p>
        </p:txBody>
      </p:sp>
      <p:sp>
        <p:nvSpPr>
          <p:cNvPr id="4" name="TextBox 3">
            <a:extLst>
              <a:ext uri="{FF2B5EF4-FFF2-40B4-BE49-F238E27FC236}">
                <a16:creationId xmlns:a16="http://schemas.microsoft.com/office/drawing/2014/main" id="{D95EF128-7995-92A6-F1D3-F43B7D52D863}"/>
              </a:ext>
            </a:extLst>
          </p:cNvPr>
          <p:cNvSpPr txBox="1"/>
          <p:nvPr/>
        </p:nvSpPr>
        <p:spPr>
          <a:xfrm>
            <a:off x="6096000" y="3429000"/>
            <a:ext cx="5529072" cy="1754326"/>
          </a:xfrm>
          <a:prstGeom prst="rect">
            <a:avLst/>
          </a:prstGeom>
          <a:noFill/>
        </p:spPr>
        <p:txBody>
          <a:bodyPr wrap="square" rtlCol="0">
            <a:spAutoFit/>
          </a:bodyPr>
          <a:lstStyle/>
          <a:p>
            <a:r>
              <a:rPr lang="en-US"/>
              <a:t>It ensures that the application has:</a:t>
            </a:r>
          </a:p>
          <a:p>
            <a:pPr marL="285750" indent="-285750">
              <a:buFont typeface="Arial" panose="020B0604020202020204" pitchFamily="34" charset="0"/>
              <a:buChar char="•"/>
            </a:pPr>
            <a:r>
              <a:rPr lang="en-US"/>
              <a:t>High Availability</a:t>
            </a:r>
          </a:p>
          <a:p>
            <a:pPr marL="285750" indent="-285750">
              <a:buFont typeface="Arial" panose="020B0604020202020204" pitchFamily="34" charset="0"/>
              <a:buChar char="•"/>
            </a:pPr>
            <a:r>
              <a:rPr lang="en-US"/>
              <a:t>Scalability </a:t>
            </a:r>
          </a:p>
          <a:p>
            <a:pPr marL="285750" indent="-285750">
              <a:buFont typeface="Arial" panose="020B0604020202020204" pitchFamily="34" charset="0"/>
              <a:buChar char="•"/>
            </a:pPr>
            <a:r>
              <a:rPr lang="en-US"/>
              <a:t>Disaster Recovery</a:t>
            </a:r>
          </a:p>
          <a:p>
            <a:pPr marL="285750" indent="-285750">
              <a:buFont typeface="Arial" panose="020B0604020202020204" pitchFamily="34" charset="0"/>
              <a:buChar char="•"/>
            </a:pPr>
            <a:r>
              <a:rPr lang="en-US"/>
              <a:t>Fault Tolerance – we’ve to configure it though</a:t>
            </a:r>
          </a:p>
          <a:p>
            <a:endParaRPr lang="en-US"/>
          </a:p>
        </p:txBody>
      </p:sp>
      <p:sp>
        <p:nvSpPr>
          <p:cNvPr id="5" name="Slide Text">
            <a:extLst>
              <a:ext uri="{FF2B5EF4-FFF2-40B4-BE49-F238E27FC236}">
                <a16:creationId xmlns:a16="http://schemas.microsoft.com/office/drawing/2014/main" id="{F7DD922F-77BE-5E9D-15F5-18EA08D1CC52}"/>
              </a:ext>
            </a:extLst>
          </p:cNvPr>
          <p:cNvSpPr txBox="1">
            <a:spLocks/>
          </p:cNvSpPr>
          <p:nvPr/>
        </p:nvSpPr>
        <p:spPr>
          <a:xfrm>
            <a:off x="6096000" y="2185415"/>
            <a:ext cx="5529072" cy="39682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Ipv4/IPv6 dual-stack</a:t>
            </a:r>
          </a:p>
          <a:p>
            <a:r>
              <a:rPr lang="en-US"/>
              <a:t>Designed for extensibility</a:t>
            </a:r>
          </a:p>
        </p:txBody>
      </p:sp>
      <p:sp>
        <p:nvSpPr>
          <p:cNvPr id="7" name="TextBox 6">
            <a:extLst>
              <a:ext uri="{FF2B5EF4-FFF2-40B4-BE49-F238E27FC236}">
                <a16:creationId xmlns:a16="http://schemas.microsoft.com/office/drawing/2014/main" id="{49E8357E-0753-62A8-E9B9-973C464DD60B}"/>
              </a:ext>
            </a:extLst>
          </p:cNvPr>
          <p:cNvSpPr txBox="1"/>
          <p:nvPr/>
        </p:nvSpPr>
        <p:spPr>
          <a:xfrm>
            <a:off x="566927" y="6550223"/>
            <a:ext cx="3631585"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3397677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EE6F0-8858-CA30-8ADD-2AAFF83225AE}"/>
            </a:ext>
          </a:extLst>
        </p:cNvPr>
        <p:cNvGrpSpPr/>
        <p:nvPr/>
      </p:nvGrpSpPr>
      <p:grpSpPr>
        <a:xfrm>
          <a:off x="0" y="0"/>
          <a:ext cx="0" cy="0"/>
          <a:chOff x="0" y="0"/>
          <a:chExt cx="0" cy="0"/>
        </a:xfrm>
      </p:grpSpPr>
      <p:sp>
        <p:nvSpPr>
          <p:cNvPr id="4" name="Sub-topic">
            <a:extLst>
              <a:ext uri="{FF2B5EF4-FFF2-40B4-BE49-F238E27FC236}">
                <a16:creationId xmlns:a16="http://schemas.microsoft.com/office/drawing/2014/main" id="{DB20C94B-76E8-722B-94EC-57F7E058F540}"/>
              </a:ext>
            </a:extLst>
          </p:cNvPr>
          <p:cNvSpPr>
            <a:spLocks noGrp="1"/>
          </p:cNvSpPr>
          <p:nvPr>
            <p:ph type="ctrTitle"/>
          </p:nvPr>
        </p:nvSpPr>
        <p:spPr>
          <a:xfrm>
            <a:off x="658368" y="2560320"/>
            <a:ext cx="6638544" cy="2387600"/>
          </a:xfrm>
        </p:spPr>
        <p:txBody>
          <a:bodyPr/>
          <a:lstStyle/>
          <a:p>
            <a:r>
              <a:rPr lang="en-US"/>
              <a:t>Technology of </a:t>
            </a:r>
            <a:br>
              <a:rPr lang="en-US"/>
            </a:br>
            <a:r>
              <a:rPr lang="en-US"/>
              <a:t>Kubernetes</a:t>
            </a:r>
          </a:p>
        </p:txBody>
      </p:sp>
    </p:spTree>
    <p:extLst>
      <p:ext uri="{BB962C8B-B14F-4D97-AF65-F5344CB8AC3E}">
        <p14:creationId xmlns:p14="http://schemas.microsoft.com/office/powerpoint/2010/main" val="280842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a:t>K8s Concepts</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7" y="2185416"/>
            <a:ext cx="5190993" cy="3968249"/>
          </a:xfrm>
        </p:spPr>
        <p:txBody>
          <a:bodyPr/>
          <a:lstStyle/>
          <a:p>
            <a:pPr>
              <a:spcAft>
                <a:spcPts val="600"/>
              </a:spcAft>
            </a:pPr>
            <a:r>
              <a:rPr lang="en-US" b="1"/>
              <a:t>Node</a:t>
            </a:r>
            <a:r>
              <a:rPr lang="en-US"/>
              <a:t>: A "node" is a computer/server. Multiple nodes are joined together to form a "</a:t>
            </a:r>
            <a:r>
              <a:rPr lang="en-US" b="1"/>
              <a:t>cluster</a:t>
            </a:r>
            <a:r>
              <a:rPr lang="en-US"/>
              <a:t>".</a:t>
            </a:r>
          </a:p>
          <a:p>
            <a:pPr>
              <a:spcAft>
                <a:spcPts val="600"/>
              </a:spcAft>
            </a:pPr>
            <a:r>
              <a:rPr lang="en-US"/>
              <a:t>A Kubernetes cluster consists of a control plane and one or more worker nodes.</a:t>
            </a:r>
          </a:p>
          <a:p>
            <a:pPr>
              <a:spcAft>
                <a:spcPts val="600"/>
              </a:spcAft>
            </a:pPr>
            <a:r>
              <a:rPr lang="en-US" b="1"/>
              <a:t>Control Plane</a:t>
            </a:r>
            <a:r>
              <a:rPr lang="en-US"/>
              <a:t>: A subset of nodes in the cluster dedicated to performing system tasks. Referred to as “</a:t>
            </a:r>
            <a:r>
              <a:rPr lang="en-US" u="sng"/>
              <a:t>control plane nodes</a:t>
            </a:r>
            <a:r>
              <a:rPr lang="en-US"/>
              <a:t>” (master).</a:t>
            </a:r>
          </a:p>
          <a:p>
            <a:pPr>
              <a:spcAft>
                <a:spcPts val="600"/>
              </a:spcAft>
            </a:pPr>
            <a:r>
              <a:rPr lang="en-US" b="1"/>
              <a:t>Data Plane</a:t>
            </a:r>
            <a:r>
              <a:rPr lang="en-US"/>
              <a:t>: A subset of nodes in the cluster dedicated to running user workloads. Referred to as “</a:t>
            </a:r>
            <a:r>
              <a:rPr lang="en-US" u="sng"/>
              <a:t>worker nodes</a:t>
            </a:r>
            <a:r>
              <a:rPr lang="en-US"/>
              <a:t>”.</a:t>
            </a:r>
          </a:p>
          <a:p>
            <a:pPr>
              <a:spcAft>
                <a:spcPts val="600"/>
              </a:spcAft>
            </a:pPr>
            <a:endParaRPr lang="en-US"/>
          </a:p>
          <a:p>
            <a:pPr>
              <a:spcAft>
                <a:spcPts val="600"/>
              </a:spcAft>
            </a:pPr>
            <a:endParaRPr lang="en-US"/>
          </a:p>
        </p:txBody>
      </p:sp>
      <p:pic>
        <p:nvPicPr>
          <p:cNvPr id="8" name="Picture 7" descr="A diagram of a plane&#10;&#10;Description automatically generated with medium confidence">
            <a:extLst>
              <a:ext uri="{FF2B5EF4-FFF2-40B4-BE49-F238E27FC236}">
                <a16:creationId xmlns:a16="http://schemas.microsoft.com/office/drawing/2014/main" id="{D59211D1-6707-1D29-CFCE-35321C3B3559}"/>
              </a:ext>
            </a:extLst>
          </p:cNvPr>
          <p:cNvPicPr>
            <a:picLocks noChangeAspect="1"/>
          </p:cNvPicPr>
          <p:nvPr/>
        </p:nvPicPr>
        <p:blipFill>
          <a:blip r:embed="rId3"/>
          <a:stretch>
            <a:fillRect/>
          </a:stretch>
        </p:blipFill>
        <p:spPr>
          <a:xfrm>
            <a:off x="5757920" y="2036448"/>
            <a:ext cx="5863427" cy="4266184"/>
          </a:xfrm>
          <a:prstGeom prst="rect">
            <a:avLst/>
          </a:prstGeom>
        </p:spPr>
      </p:pic>
      <p:sp>
        <p:nvSpPr>
          <p:cNvPr id="11" name="TextBox 10">
            <a:extLst>
              <a:ext uri="{FF2B5EF4-FFF2-40B4-BE49-F238E27FC236}">
                <a16:creationId xmlns:a16="http://schemas.microsoft.com/office/drawing/2014/main" id="{2B8F859B-6BFE-3E4C-DC9A-760BFC51307A}"/>
              </a:ext>
            </a:extLst>
          </p:cNvPr>
          <p:cNvSpPr txBox="1"/>
          <p:nvPr/>
        </p:nvSpPr>
        <p:spPr>
          <a:xfrm>
            <a:off x="566927" y="6550223"/>
            <a:ext cx="3695979" cy="307777"/>
          </a:xfrm>
          <a:prstGeom prst="rect">
            <a:avLst/>
          </a:prstGeom>
          <a:noFill/>
        </p:spPr>
        <p:txBody>
          <a:bodyPr wrap="square">
            <a:spAutoFit/>
          </a:bodyPr>
          <a:lstStyle/>
          <a:p>
            <a:r>
              <a:rPr lang="en-US" sz="1400">
                <a:solidFill>
                  <a:schemeClr val="tx1">
                    <a:lumMod val="75000"/>
                  </a:schemeClr>
                </a:solidFill>
                <a:latin typeface="Fira Code Retina" pitchFamily="49" charset="0"/>
                <a:ea typeface="Fira Code Retina" pitchFamily="49" charset="0"/>
                <a:cs typeface="Fira Code Retina" pitchFamily="49" charset="0"/>
              </a:rPr>
              <a:t>https://</a:t>
            </a:r>
            <a:r>
              <a:rPr lang="en-US" sz="1400" err="1">
                <a:solidFill>
                  <a:schemeClr val="tx1">
                    <a:lumMod val="75000"/>
                  </a:schemeClr>
                </a:solidFill>
                <a:latin typeface="Fira Code Retina" pitchFamily="49" charset="0"/>
                <a:ea typeface="Fira Code Retina" pitchFamily="49" charset="0"/>
                <a:cs typeface="Fira Code Retina" pitchFamily="49" charset="0"/>
              </a:rPr>
              <a:t>tinyurl.com</a:t>
            </a:r>
            <a:r>
              <a:rPr lang="en-US" sz="1400">
                <a:solidFill>
                  <a:schemeClr val="tx1">
                    <a:lumMod val="75000"/>
                  </a:schemeClr>
                </a:solidFill>
                <a:latin typeface="Fira Code Retina" pitchFamily="49" charset="0"/>
                <a:ea typeface="Fira Code Retina" pitchFamily="49" charset="0"/>
                <a:cs typeface="Fira Code Retina" pitchFamily="49" charset="0"/>
              </a:rPr>
              <a:t>/k8resources</a:t>
            </a:r>
          </a:p>
        </p:txBody>
      </p:sp>
    </p:spTree>
    <p:extLst>
      <p:ext uri="{BB962C8B-B14F-4D97-AF65-F5344CB8AC3E}">
        <p14:creationId xmlns:p14="http://schemas.microsoft.com/office/powerpoint/2010/main" val="671732486"/>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mal_Powerpoint_Master_Brand_Widescreen" id="{9616E4EE-C913-3149-BC5E-8810095EF479}" vid="{A4D26496-5BDB-5F40-B801-335D2E36F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41</Slides>
  <Notes>28</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Kubernetes  deep dive: container orchestration  in the cloud</vt:lpstr>
      <vt:lpstr>What we will cover today</vt:lpstr>
      <vt:lpstr>Motivation</vt:lpstr>
      <vt:lpstr>How the deployment changed over years?</vt:lpstr>
      <vt:lpstr>How the deployment changed over years?</vt:lpstr>
      <vt:lpstr>What is Kubernetes?</vt:lpstr>
      <vt:lpstr>What does Kubernetes offer?</vt:lpstr>
      <vt:lpstr>Technology of  Kubernetes</vt:lpstr>
      <vt:lpstr>K8s Concepts</vt:lpstr>
      <vt:lpstr>PowerPoint Presentation</vt:lpstr>
      <vt:lpstr>Pod</vt:lpstr>
      <vt:lpstr>Service (and Ingress)</vt:lpstr>
      <vt:lpstr>ConfigMap and Secret</vt:lpstr>
      <vt:lpstr>Volume</vt:lpstr>
      <vt:lpstr>Deployment</vt:lpstr>
      <vt:lpstr>StatefulSet</vt:lpstr>
      <vt:lpstr>Summary</vt:lpstr>
      <vt:lpstr>Quiz</vt:lpstr>
      <vt:lpstr>Architecture of Kubernetes</vt:lpstr>
      <vt:lpstr>PowerPoint Presentation</vt:lpstr>
      <vt:lpstr>Worker Node in K8 cluster</vt:lpstr>
      <vt:lpstr>How do you interact with this cluster?</vt:lpstr>
      <vt:lpstr>Control Plane Processes</vt:lpstr>
      <vt:lpstr>An example Cluster setup</vt:lpstr>
      <vt:lpstr>PowerPoint Presentation</vt:lpstr>
      <vt:lpstr>Hands on with  Kubectl and minikube</vt:lpstr>
      <vt:lpstr>minikube</vt:lpstr>
      <vt:lpstr>PowerPoint Presentation</vt:lpstr>
      <vt:lpstr>What we learnt?</vt:lpstr>
      <vt:lpstr>Understanding yaml configuration files in k8s</vt:lpstr>
      <vt:lpstr>Configuration Files</vt:lpstr>
      <vt:lpstr>Understanding the YAML File</vt:lpstr>
      <vt:lpstr>Demo project</vt:lpstr>
      <vt:lpstr>Application setup with K8s components</vt:lpstr>
      <vt:lpstr>Kubernetes namespaces</vt:lpstr>
      <vt:lpstr>What is a Namespace?</vt:lpstr>
      <vt:lpstr>Predefined Namespaces</vt:lpstr>
      <vt:lpstr>Creating your own Namespaces and Why?</vt:lpstr>
      <vt:lpstr>Next steps</vt:lpstr>
      <vt:lpstr>What to do next?</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Mounish Pedagandham</dc:creator>
  <cp:keywords/>
  <dc:description/>
  <cp:revision>4</cp:revision>
  <dcterms:created xsi:type="dcterms:W3CDTF">2025-03-30T13:57:36Z</dcterms:created>
  <dcterms:modified xsi:type="dcterms:W3CDTF">2025-04-02T19:14:57Z</dcterms:modified>
  <cp:category/>
</cp:coreProperties>
</file>